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305" r:id="rId3"/>
    <p:sldId id="306" r:id="rId4"/>
    <p:sldId id="256" r:id="rId5"/>
    <p:sldId id="257" r:id="rId6"/>
    <p:sldId id="258" r:id="rId7"/>
    <p:sldId id="261" r:id="rId8"/>
    <p:sldId id="259" r:id="rId9"/>
    <p:sldId id="262" r:id="rId10"/>
    <p:sldId id="260" r:id="rId11"/>
    <p:sldId id="263" r:id="rId12"/>
    <p:sldId id="265" r:id="rId13"/>
    <p:sldId id="264" r:id="rId14"/>
    <p:sldId id="266" r:id="rId15"/>
    <p:sldId id="267" r:id="rId16"/>
    <p:sldId id="268" r:id="rId17"/>
    <p:sldId id="311" r:id="rId18"/>
    <p:sldId id="272" r:id="rId19"/>
    <p:sldId id="270" r:id="rId20"/>
    <p:sldId id="271" r:id="rId21"/>
    <p:sldId id="273" r:id="rId22"/>
    <p:sldId id="274" r:id="rId23"/>
    <p:sldId id="278" r:id="rId24"/>
    <p:sldId id="275" r:id="rId25"/>
    <p:sldId id="276" r:id="rId26"/>
    <p:sldId id="277" r:id="rId27"/>
    <p:sldId id="279" r:id="rId28"/>
    <p:sldId id="287" r:id="rId29"/>
    <p:sldId id="288" r:id="rId30"/>
    <p:sldId id="283" r:id="rId31"/>
    <p:sldId id="284" r:id="rId32"/>
    <p:sldId id="285" r:id="rId33"/>
    <p:sldId id="286" r:id="rId34"/>
    <p:sldId id="289" r:id="rId35"/>
    <p:sldId id="291" r:id="rId36"/>
    <p:sldId id="290" r:id="rId37"/>
    <p:sldId id="292" r:id="rId38"/>
    <p:sldId id="293" r:id="rId39"/>
    <p:sldId id="294" r:id="rId40"/>
    <p:sldId id="298" r:id="rId41"/>
    <p:sldId id="295" r:id="rId42"/>
    <p:sldId id="296" r:id="rId43"/>
    <p:sldId id="297" r:id="rId44"/>
    <p:sldId id="300" r:id="rId45"/>
    <p:sldId id="299" r:id="rId46"/>
    <p:sldId id="301" r:id="rId47"/>
    <p:sldId id="302" r:id="rId48"/>
    <p:sldId id="307" r:id="rId49"/>
    <p:sldId id="303" r:id="rId50"/>
    <p:sldId id="312" r:id="rId5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B133B4"/>
    <a:srgbClr val="FF6699"/>
    <a:srgbClr val="2BC123"/>
    <a:srgbClr val="CEAB16"/>
    <a:srgbClr val="C1AE23"/>
    <a:srgbClr val="D0D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080BF09-6D25-4285-8885-24201B862944}" type="datetimeFigureOut">
              <a:rPr lang="it-IT" smtClean="0"/>
              <a:t>12/01/2020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381328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80BF09-6D25-4285-8885-24201B862944}" type="datetimeFigureOut">
              <a:rPr lang="it-IT" smtClean="0"/>
              <a:t>12/01/2020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4276150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80BF09-6D25-4285-8885-24201B862944}" type="datetimeFigureOut">
              <a:rPr lang="it-IT" smtClean="0"/>
              <a:t>12/01/2020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175743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80BF09-6D25-4285-8885-24201B862944}" type="datetimeFigureOut">
              <a:rPr lang="it-IT" smtClean="0"/>
              <a:t>12/01/2020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218293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5080BF09-6D25-4285-8885-24201B862944}" type="datetimeFigureOut">
              <a:rPr lang="it-IT" smtClean="0"/>
              <a:t>12/01/2020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3372350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080BF09-6D25-4285-8885-24201B862944}" type="datetimeFigureOut">
              <a:rPr lang="it-IT" smtClean="0"/>
              <a:t>12/01/2020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72351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080BF09-6D25-4285-8885-24201B862944}" type="datetimeFigureOut">
              <a:rPr lang="it-IT" smtClean="0"/>
              <a:t>12/01/2020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294559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080BF09-6D25-4285-8885-24201B862944}" type="datetimeFigureOut">
              <a:rPr lang="it-IT" smtClean="0"/>
              <a:t>12/01/2020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57999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080BF09-6D25-4285-8885-24201B862944}" type="datetimeFigureOut">
              <a:rPr lang="it-IT" smtClean="0"/>
              <a:t>12/01/2020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410807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080BF09-6D25-4285-8885-24201B862944}" type="datetimeFigureOut">
              <a:rPr lang="it-IT" smtClean="0"/>
              <a:t>12/01/2020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212856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080BF09-6D25-4285-8885-24201B862944}" type="datetimeFigureOut">
              <a:rPr lang="it-IT" smtClean="0"/>
              <a:t>12/01/2020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7D77998-EAF9-4D53-AFF6-40862BA5333E}" type="slidenum">
              <a:rPr lang="it-IT" smtClean="0"/>
              <a:t>‹N›</a:t>
            </a:fld>
            <a:endParaRPr lang="it-IT"/>
          </a:p>
        </p:txBody>
      </p:sp>
    </p:spTree>
    <p:extLst>
      <p:ext uri="{BB962C8B-B14F-4D97-AF65-F5344CB8AC3E}">
        <p14:creationId xmlns:p14="http://schemas.microsoft.com/office/powerpoint/2010/main" val="3490131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0BF09-6D25-4285-8885-24201B862944}" type="datetimeFigureOut">
              <a:rPr lang="it-IT" smtClean="0"/>
              <a:t>12/01/2020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77998-EAF9-4D53-AFF6-40862BA5333E}" type="slidenum">
              <a:rPr lang="it-IT" smtClean="0"/>
              <a:t>‹N›</a:t>
            </a:fld>
            <a:endParaRPr lang="it-IT"/>
          </a:p>
        </p:txBody>
      </p:sp>
    </p:spTree>
    <p:extLst>
      <p:ext uri="{BB962C8B-B14F-4D97-AF65-F5344CB8AC3E}">
        <p14:creationId xmlns:p14="http://schemas.microsoft.com/office/powerpoint/2010/main" val="4148431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3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jpe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07/relationships/media" Target="../media/media6.wav"/><Relationship Id="rId7"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media7.wav"/><Relationship Id="rId5" Type="http://schemas.microsoft.com/office/2007/relationships/media" Target="../media/media7.wav"/><Relationship Id="rId10" Type="http://schemas.openxmlformats.org/officeDocument/2006/relationships/image" Target="../media/image30.png"/><Relationship Id="rId4" Type="http://schemas.openxmlformats.org/officeDocument/2006/relationships/audio" Target="../media/media6.wav"/><Relationship Id="rId9"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0.png"/><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10.wav"/><Relationship Id="rId7" Type="http://schemas.openxmlformats.org/officeDocument/2006/relationships/image" Target="../media/image47.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6.jpeg"/><Relationship Id="rId5" Type="http://schemas.openxmlformats.org/officeDocument/2006/relationships/slideLayout" Target="../slideLayouts/slideLayout4.xml"/><Relationship Id="rId4" Type="http://schemas.openxmlformats.org/officeDocument/2006/relationships/audio" Target="../media/media10.wav"/></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0.pn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2ahUKEwi_68rx7NfZAhXFvhQKHdv1DCMQjRx6BAgAEAU&amp;url=http://www.icmoromarcianise.gov.it/web/154-progetti/etwinning-projects/1715-progetti-etwinning-2017-2018&amp;psig=AOvVaw2w7zuJ4vq_4VhhTx3fCa6Y&amp;ust=1520430953621794" TargetMode="External"/><Relationship Id="rId7"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www.google.it/url?sa=i&amp;rct=j&amp;q=&amp;esrc=s&amp;source=images&amp;cd=&amp;cad=rja&amp;uact=8&amp;ved=0ahUKEwjotpu6k5nZAhVKwBQKHeNyBwQQjRwIBw&amp;url=https://www.stikid.com/&amp;psig=AOvVaw0m_javUXyeNRoOGh5FjZYy&amp;ust=1518276632578299" TargetMode="Externa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0.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850" y="1907177"/>
            <a:ext cx="10515600" cy="3840480"/>
          </a:xfrm>
        </p:spPr>
        <p:txBody>
          <a:bodyPr>
            <a:noAutofit/>
          </a:bodyPr>
          <a:lstStyle/>
          <a:p>
            <a:pPr algn="ctr"/>
            <a:r>
              <a:rPr lang="it-IT" sz="9600" b="1" dirty="0">
                <a:solidFill>
                  <a:schemeClr val="accent1">
                    <a:lumMod val="75000"/>
                  </a:schemeClr>
                </a:solidFill>
              </a:rPr>
              <a:t>T</a:t>
            </a:r>
            <a:r>
              <a:rPr lang="it-IT" sz="9600" b="1" dirty="0">
                <a:solidFill>
                  <a:srgbClr val="C1AE23"/>
                </a:solidFill>
              </a:rPr>
              <a:t>H</a:t>
            </a:r>
            <a:r>
              <a:rPr lang="it-IT" sz="9600" b="1" dirty="0">
                <a:solidFill>
                  <a:srgbClr val="00B050"/>
                </a:solidFill>
              </a:rPr>
              <a:t>E</a:t>
            </a:r>
            <a:r>
              <a:rPr lang="it-IT" sz="9600" b="1" dirty="0">
                <a:solidFill>
                  <a:schemeClr val="accent1">
                    <a:lumMod val="75000"/>
                  </a:schemeClr>
                </a:solidFill>
              </a:rPr>
              <a:t> </a:t>
            </a:r>
            <a:r>
              <a:rPr lang="it-IT" sz="9600" b="1" dirty="0">
                <a:solidFill>
                  <a:srgbClr val="00B0F0"/>
                </a:solidFill>
              </a:rPr>
              <a:t>I</a:t>
            </a:r>
            <a:r>
              <a:rPr lang="it-IT" sz="9600" b="1" dirty="0">
                <a:solidFill>
                  <a:srgbClr val="FF6699"/>
                </a:solidFill>
              </a:rPr>
              <a:t>N</a:t>
            </a:r>
            <a:r>
              <a:rPr lang="it-IT" sz="9600" b="1" dirty="0">
                <a:solidFill>
                  <a:srgbClr val="FFFF00"/>
                </a:solidFill>
              </a:rPr>
              <a:t>T</a:t>
            </a:r>
            <a:r>
              <a:rPr lang="it-IT" sz="9600" b="1" dirty="0">
                <a:solidFill>
                  <a:srgbClr val="FF0000"/>
                </a:solidFill>
              </a:rPr>
              <a:t>E</a:t>
            </a:r>
            <a:r>
              <a:rPr lang="it-IT" sz="9600" b="1" dirty="0">
                <a:solidFill>
                  <a:schemeClr val="accent1">
                    <a:lumMod val="75000"/>
                  </a:schemeClr>
                </a:solidFill>
              </a:rPr>
              <a:t>R</a:t>
            </a:r>
            <a:r>
              <a:rPr lang="it-IT" sz="9600" b="1" dirty="0">
                <a:solidFill>
                  <a:schemeClr val="accent6">
                    <a:lumMod val="75000"/>
                  </a:schemeClr>
                </a:solidFill>
              </a:rPr>
              <a:t>N</a:t>
            </a:r>
            <a:r>
              <a:rPr lang="it-IT" sz="9600" b="1" dirty="0">
                <a:solidFill>
                  <a:srgbClr val="B133B4"/>
                </a:solidFill>
              </a:rPr>
              <a:t>A</a:t>
            </a:r>
            <a:r>
              <a:rPr lang="it-IT" sz="9600" b="1" dirty="0">
                <a:solidFill>
                  <a:srgbClr val="2BC123"/>
                </a:solidFill>
              </a:rPr>
              <a:t>T</a:t>
            </a:r>
            <a:r>
              <a:rPr lang="it-IT" sz="9600" b="1" dirty="0">
                <a:solidFill>
                  <a:schemeClr val="accent1">
                    <a:lumMod val="75000"/>
                  </a:schemeClr>
                </a:solidFill>
              </a:rPr>
              <a:t>I</a:t>
            </a:r>
            <a:r>
              <a:rPr lang="it-IT" sz="9600" b="1" dirty="0">
                <a:solidFill>
                  <a:srgbClr val="00B0F0"/>
                </a:solidFill>
              </a:rPr>
              <a:t>O</a:t>
            </a:r>
            <a:r>
              <a:rPr lang="it-IT" sz="9600" b="1" dirty="0">
                <a:solidFill>
                  <a:srgbClr val="FFC000"/>
                </a:solidFill>
              </a:rPr>
              <a:t>N</a:t>
            </a:r>
            <a:r>
              <a:rPr lang="it-IT" sz="9600" b="1" dirty="0">
                <a:solidFill>
                  <a:srgbClr val="CEAB16"/>
                </a:solidFill>
              </a:rPr>
              <a:t>A</a:t>
            </a:r>
            <a:r>
              <a:rPr lang="it-IT" sz="9600" b="1" dirty="0">
                <a:solidFill>
                  <a:srgbClr val="B133B4"/>
                </a:solidFill>
              </a:rPr>
              <a:t>L    </a:t>
            </a:r>
            <a:r>
              <a:rPr lang="it-IT" sz="9600" b="1" dirty="0">
                <a:solidFill>
                  <a:srgbClr val="2BC123"/>
                </a:solidFill>
              </a:rPr>
              <a:t>GARDEN</a:t>
            </a:r>
            <a:br>
              <a:rPr lang="it-IT" sz="9600" b="1" dirty="0">
                <a:solidFill>
                  <a:schemeClr val="accent1">
                    <a:lumMod val="75000"/>
                  </a:schemeClr>
                </a:solidFill>
              </a:rPr>
            </a:br>
            <a:br>
              <a:rPr lang="it-IT" sz="9600" b="1" dirty="0">
                <a:solidFill>
                  <a:schemeClr val="accent1">
                    <a:lumMod val="75000"/>
                  </a:schemeClr>
                </a:solidFill>
              </a:rPr>
            </a:br>
            <a:r>
              <a:rPr lang="it-IT" sz="9600" b="1" dirty="0">
                <a:solidFill>
                  <a:schemeClr val="accent1">
                    <a:lumMod val="75000"/>
                  </a:schemeClr>
                </a:solidFill>
              </a:rPr>
              <a:t>- </a:t>
            </a:r>
            <a:r>
              <a:rPr lang="it-IT" sz="9600" b="1" dirty="0">
                <a:solidFill>
                  <a:srgbClr val="FFFF00"/>
                </a:solidFill>
              </a:rPr>
              <a:t>t</a:t>
            </a:r>
            <a:r>
              <a:rPr lang="it-IT" sz="9600" b="1" dirty="0">
                <a:solidFill>
                  <a:schemeClr val="accent1">
                    <a:lumMod val="60000"/>
                    <a:lumOff val="40000"/>
                  </a:schemeClr>
                </a:solidFill>
              </a:rPr>
              <a:t>h</a:t>
            </a:r>
            <a:r>
              <a:rPr lang="it-IT" sz="9600" b="1" dirty="0">
                <a:solidFill>
                  <a:srgbClr val="FF6699"/>
                </a:solidFill>
              </a:rPr>
              <a:t>e</a:t>
            </a:r>
            <a:r>
              <a:rPr lang="it-IT" sz="9600" b="1" dirty="0">
                <a:solidFill>
                  <a:schemeClr val="accent1">
                    <a:lumMod val="75000"/>
                  </a:schemeClr>
                </a:solidFill>
              </a:rPr>
              <a:t> </a:t>
            </a:r>
            <a:r>
              <a:rPr lang="it-IT" sz="9600" b="1" dirty="0" err="1">
                <a:solidFill>
                  <a:srgbClr val="B133B4"/>
                </a:solidFill>
              </a:rPr>
              <a:t>t</a:t>
            </a:r>
            <a:r>
              <a:rPr lang="it-IT" sz="9600" b="1" dirty="0" err="1">
                <a:solidFill>
                  <a:srgbClr val="FF0000"/>
                </a:solidFill>
              </a:rPr>
              <a:t>r</a:t>
            </a:r>
            <a:r>
              <a:rPr lang="it-IT" sz="9600" b="1" dirty="0" err="1">
                <a:solidFill>
                  <a:schemeClr val="accent2">
                    <a:lumMod val="75000"/>
                  </a:schemeClr>
                </a:solidFill>
              </a:rPr>
              <a:t>a</a:t>
            </a:r>
            <a:r>
              <a:rPr lang="it-IT" sz="9600" b="1" dirty="0" err="1">
                <a:solidFill>
                  <a:schemeClr val="tx2">
                    <a:lumMod val="75000"/>
                  </a:schemeClr>
                </a:solidFill>
              </a:rPr>
              <a:t>v</a:t>
            </a:r>
            <a:r>
              <a:rPr lang="it-IT" sz="9600" b="1" dirty="0" err="1">
                <a:solidFill>
                  <a:srgbClr val="00B0F0"/>
                </a:solidFill>
              </a:rPr>
              <a:t>e</a:t>
            </a:r>
            <a:r>
              <a:rPr lang="it-IT" sz="9600" b="1" dirty="0" err="1">
                <a:solidFill>
                  <a:schemeClr val="accent1">
                    <a:lumMod val="75000"/>
                  </a:schemeClr>
                </a:solidFill>
              </a:rPr>
              <a:t>l</a:t>
            </a:r>
            <a:r>
              <a:rPr lang="it-IT" sz="9600" b="1" dirty="0" err="1">
                <a:solidFill>
                  <a:srgbClr val="7030A0"/>
                </a:solidFill>
              </a:rPr>
              <a:t>l</a:t>
            </a:r>
            <a:r>
              <a:rPr lang="it-IT" sz="9600" b="1" dirty="0" err="1">
                <a:solidFill>
                  <a:srgbClr val="2BC123"/>
                </a:solidFill>
              </a:rPr>
              <a:t>i</a:t>
            </a:r>
            <a:r>
              <a:rPr lang="it-IT" sz="9600" b="1" dirty="0" err="1">
                <a:solidFill>
                  <a:schemeClr val="accent4"/>
                </a:solidFill>
              </a:rPr>
              <a:t>n</a:t>
            </a:r>
            <a:r>
              <a:rPr lang="it-IT" sz="9600" b="1" dirty="0" err="1">
                <a:solidFill>
                  <a:schemeClr val="accent1">
                    <a:lumMod val="75000"/>
                  </a:schemeClr>
                </a:solidFill>
              </a:rPr>
              <a:t>g</a:t>
            </a:r>
            <a:r>
              <a:rPr lang="it-IT" sz="9600" b="1" dirty="0">
                <a:solidFill>
                  <a:schemeClr val="accent1">
                    <a:lumMod val="75000"/>
                  </a:schemeClr>
                </a:solidFill>
              </a:rPr>
              <a:t> </a:t>
            </a:r>
            <a:r>
              <a:rPr lang="it-IT" sz="9600" b="1" dirty="0" err="1">
                <a:solidFill>
                  <a:srgbClr val="92D050"/>
                </a:solidFill>
              </a:rPr>
              <a:t>s</a:t>
            </a:r>
            <a:r>
              <a:rPr lang="it-IT" sz="9600" b="1" dirty="0" err="1">
                <a:solidFill>
                  <a:srgbClr val="FFC000"/>
                </a:solidFill>
              </a:rPr>
              <a:t>e</a:t>
            </a:r>
            <a:r>
              <a:rPr lang="it-IT" sz="9600" b="1" dirty="0" err="1">
                <a:solidFill>
                  <a:schemeClr val="accent1">
                    <a:lumMod val="75000"/>
                  </a:schemeClr>
                </a:solidFill>
              </a:rPr>
              <a:t>e</a:t>
            </a:r>
            <a:r>
              <a:rPr lang="it-IT" sz="9600" b="1" dirty="0" err="1">
                <a:solidFill>
                  <a:srgbClr val="FF0000"/>
                </a:solidFill>
              </a:rPr>
              <a:t>d</a:t>
            </a:r>
            <a:r>
              <a:rPr lang="it-IT" sz="9600" b="1" dirty="0">
                <a:solidFill>
                  <a:schemeClr val="accent1">
                    <a:lumMod val="75000"/>
                  </a:schemeClr>
                </a:solidFill>
              </a:rPr>
              <a:t> -</a:t>
            </a:r>
          </a:p>
        </p:txBody>
      </p:sp>
      <p:sp>
        <p:nvSpPr>
          <p:cNvPr id="3" name="Segnaposto testo 2"/>
          <p:cNvSpPr>
            <a:spLocks noGrp="1"/>
          </p:cNvSpPr>
          <p:nvPr>
            <p:ph type="body" idx="1"/>
          </p:nvPr>
        </p:nvSpPr>
        <p:spPr>
          <a:xfrm>
            <a:off x="831850" y="5865223"/>
            <a:ext cx="10515600" cy="224427"/>
          </a:xfrm>
        </p:spPr>
        <p:txBody>
          <a:bodyPr>
            <a:normAutofit fontScale="47500" lnSpcReduction="20000"/>
          </a:bodyPr>
          <a:lstStyle/>
          <a:p>
            <a:endParaRPr lang="it-IT" dirty="0"/>
          </a:p>
        </p:txBody>
      </p:sp>
    </p:spTree>
    <p:extLst>
      <p:ext uri="{BB962C8B-B14F-4D97-AF65-F5344CB8AC3E}">
        <p14:creationId xmlns:p14="http://schemas.microsoft.com/office/powerpoint/2010/main" val="4288702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b="1" dirty="0">
                <a:solidFill>
                  <a:schemeClr val="accent1">
                    <a:lumMod val="75000"/>
                  </a:schemeClr>
                </a:solidFill>
              </a:rPr>
              <a:t>                     THE FIRST LETTER!</a:t>
            </a:r>
          </a:p>
        </p:txBody>
      </p:sp>
      <p:pic>
        <p:nvPicPr>
          <p:cNvPr id="8" name="Segnaposto contenuto 7"/>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16200000">
            <a:off x="3252148" y="1153595"/>
            <a:ext cx="4682260" cy="5367646"/>
          </a:xfrm>
        </p:spPr>
      </p:pic>
      <p:sp>
        <p:nvSpPr>
          <p:cNvPr id="3" name="Segnaposto contenuto 2">
            <a:extLst>
              <a:ext uri="{FF2B5EF4-FFF2-40B4-BE49-F238E27FC236}">
                <a16:creationId xmlns:a16="http://schemas.microsoft.com/office/drawing/2014/main" id="{AB0FFFF8-D0EC-4F5C-8239-1B85C2542D06}"/>
              </a:ext>
            </a:extLst>
          </p:cNvPr>
          <p:cNvSpPr>
            <a:spLocks noGrp="1"/>
          </p:cNvSpPr>
          <p:nvPr>
            <p:ph sz="half" idx="1"/>
          </p:nvPr>
        </p:nvSpPr>
        <p:spPr/>
        <p:txBody>
          <a:bodyPr/>
          <a:lstStyle/>
          <a:p>
            <a:endParaRPr lang="it-IT" dirty="0"/>
          </a:p>
        </p:txBody>
      </p:sp>
    </p:spTree>
    <p:extLst>
      <p:ext uri="{BB962C8B-B14F-4D97-AF65-F5344CB8AC3E}">
        <p14:creationId xmlns:p14="http://schemas.microsoft.com/office/powerpoint/2010/main" val="1285863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z="3600" b="1" dirty="0">
                <a:solidFill>
                  <a:srgbClr val="00B050"/>
                </a:solidFill>
              </a:rPr>
              <a:t>LET’S OBSERVE THE LETTERS: THEY HAVE DIFFERENT WRITINGS, STAMPS AND DRAWINGS! AND NOW LET’S ENTITLE THE AMBASSADORS WHO WILL TAKE CURE OF THE SEEDS</a:t>
            </a:r>
          </a:p>
        </p:txBody>
      </p:sp>
      <p:pic>
        <p:nvPicPr>
          <p:cNvPr id="8" name="Segnaposto contenuto 7"/>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p:blipFill>
        <p:spPr>
          <a:xfrm>
            <a:off x="2505694" y="1825625"/>
            <a:ext cx="6044540" cy="4225647"/>
          </a:xfrm>
        </p:spPr>
      </p:pic>
      <p:sp>
        <p:nvSpPr>
          <p:cNvPr id="10" name="Segnaposto contenuto 9">
            <a:extLst>
              <a:ext uri="{FF2B5EF4-FFF2-40B4-BE49-F238E27FC236}">
                <a16:creationId xmlns:a16="http://schemas.microsoft.com/office/drawing/2014/main" id="{760EA6E5-9357-4ABA-B7C0-784CD72ABDBF}"/>
              </a:ext>
            </a:extLst>
          </p:cNvPr>
          <p:cNvSpPr>
            <a:spLocks noGrp="1"/>
          </p:cNvSpPr>
          <p:nvPr>
            <p:ph sz="half" idx="2"/>
          </p:nvPr>
        </p:nvSpPr>
        <p:spPr/>
        <p:txBody>
          <a:bodyPr/>
          <a:lstStyle/>
          <a:p>
            <a:endParaRPr lang="it-IT"/>
          </a:p>
        </p:txBody>
      </p:sp>
    </p:spTree>
    <p:extLst>
      <p:ext uri="{BB962C8B-B14F-4D97-AF65-F5344CB8AC3E}">
        <p14:creationId xmlns:p14="http://schemas.microsoft.com/office/powerpoint/2010/main" val="31502625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dirty="0"/>
              <a:t>                </a:t>
            </a:r>
            <a:r>
              <a:rPr lang="it-IT" b="1" dirty="0">
                <a:solidFill>
                  <a:srgbClr val="002060"/>
                </a:solidFill>
              </a:rPr>
              <a:t>BONJOUR IN ALL LANGUAGES</a:t>
            </a:r>
          </a:p>
        </p:txBody>
      </p:sp>
      <p:pic>
        <p:nvPicPr>
          <p:cNvPr id="10" name="Segnaposto contenuto 9"/>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41417" y="1690688"/>
            <a:ext cx="9013372" cy="4435792"/>
          </a:xfrm>
        </p:spPr>
      </p:pic>
    </p:spTree>
    <p:extLst>
      <p:ext uri="{BB962C8B-B14F-4D97-AF65-F5344CB8AC3E}">
        <p14:creationId xmlns:p14="http://schemas.microsoft.com/office/powerpoint/2010/main" val="16282503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B050"/>
                </a:solidFill>
              </a:rPr>
              <a:t>OUR SEEDBED</a:t>
            </a:r>
            <a:endParaRPr lang="it-IT" b="1" dirty="0">
              <a:solidFill>
                <a:srgbClr val="7030A0"/>
              </a:solidFill>
            </a:endParaRPr>
          </a:p>
        </p:txBody>
      </p:sp>
      <p:pic>
        <p:nvPicPr>
          <p:cNvPr id="5" name="Segnaposto contenuto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Segnaposto contenuto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10800000">
            <a:off x="6172200" y="2066190"/>
            <a:ext cx="5181600" cy="3870207"/>
          </a:xfrm>
        </p:spPr>
      </p:pic>
    </p:spTree>
    <p:extLst>
      <p:ext uri="{BB962C8B-B14F-4D97-AF65-F5344CB8AC3E}">
        <p14:creationId xmlns:p14="http://schemas.microsoft.com/office/powerpoint/2010/main" val="1082073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800" b="1" dirty="0">
                <a:solidFill>
                  <a:srgbClr val="00B0F0"/>
                </a:solidFill>
              </a:rPr>
              <a:t>LET’S</a:t>
            </a:r>
            <a:r>
              <a:rPr lang="it-IT" b="1" dirty="0">
                <a:solidFill>
                  <a:srgbClr val="00B0F0"/>
                </a:solidFill>
              </a:rPr>
              <a:t> </a:t>
            </a:r>
            <a:r>
              <a:rPr lang="it-IT" sz="4800" b="1" dirty="0">
                <a:solidFill>
                  <a:srgbClr val="00B0F0"/>
                </a:solidFill>
              </a:rPr>
              <a:t>INVOLVE OUR PARENTS: </a:t>
            </a:r>
            <a:r>
              <a:rPr lang="it-IT" sz="4800" b="1" dirty="0" err="1">
                <a:solidFill>
                  <a:srgbClr val="00B0F0"/>
                </a:solidFill>
              </a:rPr>
              <a:t>they</a:t>
            </a:r>
            <a:r>
              <a:rPr lang="it-IT" sz="4800" b="1" dirty="0">
                <a:solidFill>
                  <a:srgbClr val="00B0F0"/>
                </a:solidFill>
              </a:rPr>
              <a:t> </a:t>
            </a:r>
            <a:r>
              <a:rPr lang="it-IT" sz="4800" b="1" dirty="0" err="1">
                <a:solidFill>
                  <a:srgbClr val="00B0F0"/>
                </a:solidFill>
              </a:rPr>
              <a:t>translate</a:t>
            </a:r>
            <a:r>
              <a:rPr lang="it-IT" sz="4800" b="1" dirty="0">
                <a:solidFill>
                  <a:srgbClr val="00B0F0"/>
                </a:solidFill>
              </a:rPr>
              <a:t> some </a:t>
            </a:r>
            <a:r>
              <a:rPr lang="it-IT" sz="4800" b="1" dirty="0" err="1">
                <a:solidFill>
                  <a:srgbClr val="00B0F0"/>
                </a:solidFill>
              </a:rPr>
              <a:t>letters</a:t>
            </a:r>
            <a:r>
              <a:rPr lang="it-IT" sz="4800" b="1" dirty="0">
                <a:solidFill>
                  <a:srgbClr val="00B0F0"/>
                </a:solidFill>
              </a:rPr>
              <a:t>……</a:t>
            </a:r>
          </a:p>
        </p:txBody>
      </p:sp>
      <p:pic>
        <p:nvPicPr>
          <p:cNvPr id="7" name="Segnaposto contenuto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9794" y="1825625"/>
            <a:ext cx="8660675" cy="4351338"/>
          </a:xfrm>
        </p:spPr>
      </p:pic>
    </p:spTree>
    <p:extLst>
      <p:ext uri="{BB962C8B-B14F-4D97-AF65-F5344CB8AC3E}">
        <p14:creationId xmlns:p14="http://schemas.microsoft.com/office/powerpoint/2010/main" val="30081366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p:txBody>
          <a:bodyPr/>
          <a:lstStyle/>
          <a:p>
            <a:r>
              <a:rPr lang="it-IT" b="1" dirty="0">
                <a:solidFill>
                  <a:srgbClr val="00B050"/>
                </a:solidFill>
              </a:rPr>
              <a:t>OUR DISPLAY IS EVOLVING…</a:t>
            </a:r>
          </a:p>
        </p:txBody>
      </p:sp>
      <p:pic>
        <p:nvPicPr>
          <p:cNvPr id="13" name="Segnaposto contenuto 12"/>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2058194"/>
            <a:ext cx="5181600" cy="3886200"/>
          </a:xfrm>
        </p:spPr>
      </p:pic>
      <p:pic>
        <p:nvPicPr>
          <p:cNvPr id="14" name="Segnaposto contenuto 1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58194"/>
            <a:ext cx="5181600" cy="3886200"/>
          </a:xfrm>
        </p:spPr>
      </p:pic>
    </p:spTree>
    <p:extLst>
      <p:ext uri="{BB962C8B-B14F-4D97-AF65-F5344CB8AC3E}">
        <p14:creationId xmlns:p14="http://schemas.microsoft.com/office/powerpoint/2010/main" val="48889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solidFill>
                  <a:srgbClr val="FF0000"/>
                </a:solidFill>
              </a:rPr>
              <a:t>  LET’S MAKE EUROPE WITH OUR BODY</a:t>
            </a:r>
          </a:p>
        </p:txBody>
      </p:sp>
      <p:pic>
        <p:nvPicPr>
          <p:cNvPr id="6" name="Segnaposto contenuto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10800000">
            <a:off x="3832761" y="1825625"/>
            <a:ext cx="5181600" cy="4351338"/>
          </a:xfrm>
        </p:spPr>
      </p:pic>
      <p:sp>
        <p:nvSpPr>
          <p:cNvPr id="4" name="Segnaposto contenuto 3">
            <a:extLst>
              <a:ext uri="{FF2B5EF4-FFF2-40B4-BE49-F238E27FC236}">
                <a16:creationId xmlns:a16="http://schemas.microsoft.com/office/drawing/2014/main" id="{D58DB129-C4F1-43BE-922B-B1700770CC2C}"/>
              </a:ext>
            </a:extLst>
          </p:cNvPr>
          <p:cNvSpPr>
            <a:spLocks noGrp="1"/>
          </p:cNvSpPr>
          <p:nvPr>
            <p:ph sz="half" idx="1"/>
          </p:nvPr>
        </p:nvSpPr>
        <p:spPr/>
        <p:txBody>
          <a:bodyPr/>
          <a:lstStyle/>
          <a:p>
            <a:endParaRPr lang="it-IT" dirty="0"/>
          </a:p>
        </p:txBody>
      </p:sp>
    </p:spTree>
    <p:extLst>
      <p:ext uri="{BB962C8B-B14F-4D97-AF65-F5344CB8AC3E}">
        <p14:creationId xmlns:p14="http://schemas.microsoft.com/office/powerpoint/2010/main" val="19378665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04503"/>
            <a:ext cx="6096000" cy="6654194"/>
          </a:xfrm>
          <a:prstGeom prst="rect">
            <a:avLst/>
          </a:prstGeom>
        </p:spPr>
        <p:txBody>
          <a:bodyPr>
            <a:spAutoFit/>
          </a:bodyPr>
          <a:lstStyle/>
          <a:p>
            <a:pPr>
              <a:lnSpc>
                <a:spcPct val="107000"/>
              </a:lnSpc>
              <a:spcAft>
                <a:spcPts val="800"/>
              </a:spcAft>
            </a:pPr>
            <a:r>
              <a:rPr lang="it-IT" sz="2400" b="1" dirty="0">
                <a:latin typeface="Calibri" panose="020F0502020204030204" pitchFamily="34" charset="0"/>
                <a:ea typeface="Calibri" panose="020F0502020204030204" pitchFamily="34" charset="0"/>
                <a:cs typeface="Times New Roman" panose="02020603050405020304" pitchFamily="18" charset="0"/>
              </a:rPr>
              <a:t>L’EUROPA CORPOREA</a:t>
            </a:r>
            <a:r>
              <a:rPr lang="it-IT" sz="2400" dirty="0">
                <a:latin typeface="Calibri" panose="020F0502020204030204" pitchFamily="34" charset="0"/>
                <a:ea typeface="Calibri" panose="020F0502020204030204" pitchFamily="34" charset="0"/>
                <a:cs typeface="Times New Roman" panose="02020603050405020304" pitchFamily="18" charset="0"/>
              </a:rPr>
              <a:t> </a:t>
            </a:r>
            <a:r>
              <a:rPr lang="it-IT" dirty="0">
                <a:latin typeface="Calibri" panose="020F0502020204030204" pitchFamily="34" charset="0"/>
                <a:ea typeface="Calibri" panose="020F0502020204030204" pitchFamily="34" charset="0"/>
                <a:cs typeface="Times New Roman" panose="02020603050405020304" pitchFamily="18" charset="0"/>
              </a:rPr>
              <a:t>: I BAMBINI SI DISPONGONO SUL PAVIMENTO RICOPERTI CON STOFFE PER RAPPRESENTARE LE BANDIERE DEGLI STATI EUROPEI  </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INSEGNANTE: PARTIAMO DALL’ITALIA..... IN QUALE PARTE DELLA CARTINA E’ L’ITALIA?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BAMBINI: AL CENTRO…DOVE C’E’ IL MARE….. COMPONGONO L’ITALIA E LA SUA BANDIERA ALCUNI BAMBINI DI TRE ANNI.</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INSEGNANTE : LA FRANCIA CHE FORMA HA? RICCARDO: UN QUADRATO…..</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QUATTRO BAMBINI SI DISPONGONO PER FORMARE LA FRANCIA E VENGONO RICOPERTI DA ALCUNI COMPAGNI</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EMANUELE: LA SPAGNA SEMBRA UNA PISTOLA FRANCESCO: UNA MACCHINA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RICCARDO: LA FACCIA DI UN DELFINO</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FRANCESCO: LA SPAGNA HA LE RIGHE AL CONTRARIO DELL’ITALIA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EMANUELE: HA  UN PEZZETTINO ATTACCATO ALLA FRANCIA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SI POSIZIONANO PER LA FORMAZIONE DELLA SPAGNA</a:t>
            </a:r>
          </a:p>
        </p:txBody>
      </p:sp>
      <p:sp>
        <p:nvSpPr>
          <p:cNvPr id="4" name="Rettangolo 3"/>
          <p:cNvSpPr/>
          <p:nvPr/>
        </p:nvSpPr>
        <p:spPr>
          <a:xfrm>
            <a:off x="6096000" y="-104503"/>
            <a:ext cx="6096000" cy="6863161"/>
          </a:xfrm>
          <a:prstGeom prst="rect">
            <a:avLst/>
          </a:prstGeom>
        </p:spPr>
        <p:txBody>
          <a:bodyPr>
            <a:spAutoFit/>
          </a:bodyPr>
          <a:lstStyle/>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GAIA M. : L’INGHILTERRA HA LA FORMA DI UNA BEFANINA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YOUSRA: UNA DONNINA       ASIA: CON UN VESTITO LUNGO</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PATRICK: E UN CAPPELLO SULLA TESTA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GAIA M. : LA BANDIERA E’BLU CON LE CORDE ROSSE</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BIANCA: LA GERMANIA SEMBRA UNA PIZZA      EMANUELE: I COCCODRILLI</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YOUSRA: IL DRAGO        GAIA G.: L’ORCO CON LA CORONA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 ARIJ SI PIEGA PER FARE LA BOCCA DEL DRAGO</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PATRICK: LA POLONIA SEMBRA UN TRENO</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EMANUELE: UN CAMION     AMIN: UNA MUCCA    LEONARDO: UN RAGNO</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GAIA: DOBBIAMO METTERCI COSI’… (INDICA CON LE MANI LA POSIZIONE DELLE STRISCE DELLA BANDIERA)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AMIN: MANCA LA LETTONIA…E’ PICCOLA COME LA DALIA</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LA SLOVENIA E’ PICCOLA METTIAMO LEONARDO</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EMANUELE: LA ROMANIA MI SEMBRA UN ORSO</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FRANCESCO: LA BULGARIA HA TRE COLORI NELLA BANDIERA </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TUTTI: LA GRECIA HA LA FORMA DI UNA MANO</a:t>
            </a:r>
          </a:p>
        </p:txBody>
      </p:sp>
      <p:sp>
        <p:nvSpPr>
          <p:cNvPr id="5" name="Rettangolo 4"/>
          <p:cNvSpPr/>
          <p:nvPr/>
        </p:nvSpPr>
        <p:spPr>
          <a:xfrm>
            <a:off x="0" y="6160995"/>
            <a:ext cx="5144485" cy="388696"/>
          </a:xfrm>
          <a:prstGeom prst="rect">
            <a:avLst/>
          </a:prstGeom>
        </p:spPr>
        <p:txBody>
          <a:bodyPr wrap="none">
            <a:spAutoFit/>
          </a:bodyPr>
          <a:lstStyle/>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BIANCA: IL PORTOGALLO E’ UNA STRISCIA PICCOLINA</a:t>
            </a:r>
          </a:p>
        </p:txBody>
      </p:sp>
      <p:sp>
        <p:nvSpPr>
          <p:cNvPr id="6" name="Rettangolo 5"/>
          <p:cNvSpPr/>
          <p:nvPr/>
        </p:nvSpPr>
        <p:spPr>
          <a:xfrm>
            <a:off x="0" y="6459827"/>
            <a:ext cx="4679743" cy="388696"/>
          </a:xfrm>
          <a:prstGeom prst="rect">
            <a:avLst/>
          </a:prstGeom>
        </p:spPr>
        <p:txBody>
          <a:bodyPr wrap="none">
            <a:spAutoFit/>
          </a:bodyPr>
          <a:lstStyle/>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GLEDIA SI SDRAIA PER FORMARE IL POROGALLO</a:t>
            </a:r>
          </a:p>
        </p:txBody>
      </p:sp>
    </p:spTree>
    <p:extLst>
      <p:ext uri="{BB962C8B-B14F-4D97-AF65-F5344CB8AC3E}">
        <p14:creationId xmlns:p14="http://schemas.microsoft.com/office/powerpoint/2010/main" val="36521189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90302" y="169182"/>
            <a:ext cx="10515600" cy="1325563"/>
          </a:xfrm>
        </p:spPr>
        <p:txBody>
          <a:bodyPr>
            <a:normAutofit/>
          </a:bodyPr>
          <a:lstStyle/>
          <a:p>
            <a:pPr algn="ctr"/>
            <a:r>
              <a:rPr lang="it-IT" b="1" dirty="0">
                <a:solidFill>
                  <a:srgbClr val="FF0000"/>
                </a:solidFill>
              </a:rPr>
              <a:t>EVERY COUNTRY LOOKS LIKE….</a:t>
            </a:r>
            <a:br>
              <a:rPr lang="it-IT" b="1" dirty="0">
                <a:solidFill>
                  <a:srgbClr val="FF0000"/>
                </a:solidFill>
              </a:rPr>
            </a:br>
            <a:r>
              <a:rPr lang="it-IT" b="1" dirty="0">
                <a:solidFill>
                  <a:srgbClr val="FF0000"/>
                </a:solidFill>
              </a:rPr>
              <a:t>…FROM FANTASY TO GEOMETRY</a:t>
            </a:r>
          </a:p>
        </p:txBody>
      </p:sp>
      <p:pic>
        <p:nvPicPr>
          <p:cNvPr id="6" name="Segnaposto contenuto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51314" y="1619794"/>
            <a:ext cx="7759337" cy="5238205"/>
          </a:xfrm>
        </p:spPr>
      </p:pic>
    </p:spTree>
    <p:extLst>
      <p:ext uri="{BB962C8B-B14F-4D97-AF65-F5344CB8AC3E}">
        <p14:creationId xmlns:p14="http://schemas.microsoft.com/office/powerpoint/2010/main" val="12730618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6260" y="365125"/>
            <a:ext cx="11257808" cy="1325563"/>
          </a:xfrm>
        </p:spPr>
        <p:txBody>
          <a:bodyPr>
            <a:normAutofit/>
          </a:bodyPr>
          <a:lstStyle/>
          <a:p>
            <a:pPr algn="ctr"/>
            <a:r>
              <a:rPr lang="it-IT" sz="3600" b="1" dirty="0">
                <a:solidFill>
                  <a:srgbClr val="00B050"/>
                </a:solidFill>
              </a:rPr>
              <a:t>A BIG FLOWERBED:THANKS MUNICIPAL  ADMINISTRATION</a:t>
            </a:r>
          </a:p>
        </p:txBody>
      </p:sp>
      <p:pic>
        <p:nvPicPr>
          <p:cNvPr id="6" name="Segnaposto contenuto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838200" y="1927565"/>
            <a:ext cx="5181600" cy="3886200"/>
          </a:xfrm>
        </p:spPr>
      </p:pic>
      <p:sp>
        <p:nvSpPr>
          <p:cNvPr id="4" name="Segnaposto contenuto 3">
            <a:extLst>
              <a:ext uri="{FF2B5EF4-FFF2-40B4-BE49-F238E27FC236}">
                <a16:creationId xmlns:a16="http://schemas.microsoft.com/office/drawing/2014/main" id="{1958681E-D373-40B1-85C7-C81260B2F2C9}"/>
              </a:ext>
            </a:extLst>
          </p:cNvPr>
          <p:cNvSpPr>
            <a:spLocks noGrp="1"/>
          </p:cNvSpPr>
          <p:nvPr>
            <p:ph sz="half" idx="1"/>
          </p:nvPr>
        </p:nvSpPr>
        <p:spPr/>
        <p:txBody>
          <a:bodyPr/>
          <a:lstStyle/>
          <a:p>
            <a:endParaRPr lang="it-IT"/>
          </a:p>
        </p:txBody>
      </p:sp>
      <p:pic>
        <p:nvPicPr>
          <p:cNvPr id="7" name="Immagine 6">
            <a:extLst>
              <a:ext uri="{FF2B5EF4-FFF2-40B4-BE49-F238E27FC236}">
                <a16:creationId xmlns:a16="http://schemas.microsoft.com/office/drawing/2014/main" id="{676C9D60-FC12-46FD-96BF-37A506A2B94A}"/>
              </a:ext>
            </a:extLst>
          </p:cNvPr>
          <p:cNvPicPr>
            <a:picLocks noChangeAspect="1"/>
          </p:cNvPicPr>
          <p:nvPr/>
        </p:nvPicPr>
        <p:blipFill>
          <a:blip r:embed="rId3"/>
          <a:stretch>
            <a:fillRect/>
          </a:stretch>
        </p:blipFill>
        <p:spPr>
          <a:xfrm>
            <a:off x="6531428" y="1425038"/>
            <a:ext cx="4583875" cy="5432961"/>
          </a:xfrm>
          <a:prstGeom prst="rect">
            <a:avLst/>
          </a:prstGeom>
        </p:spPr>
      </p:pic>
    </p:spTree>
    <p:extLst>
      <p:ext uri="{BB962C8B-B14F-4D97-AF65-F5344CB8AC3E}">
        <p14:creationId xmlns:p14="http://schemas.microsoft.com/office/powerpoint/2010/main" val="792368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850" y="1136470"/>
            <a:ext cx="10515600" cy="4846320"/>
          </a:xfrm>
        </p:spPr>
        <p:txBody>
          <a:bodyPr>
            <a:noAutofit/>
          </a:bodyPr>
          <a:lstStyle/>
          <a:p>
            <a:r>
              <a:rPr lang="en-US" sz="1800" dirty="0"/>
              <a:t>About us</a:t>
            </a:r>
            <a:br>
              <a:rPr lang="en-US" sz="1800" dirty="0"/>
            </a:br>
            <a:br>
              <a:rPr lang="en-US" sz="1800" dirty="0"/>
            </a:br>
            <a:r>
              <a:rPr lang="en-US" sz="1800" dirty="0"/>
              <a:t>During the school year different schools from different European countries may decide to take part in the project. Every participant sends each other some seeds of a plant/flower which represent/ are traditional/ can be found in their country. Every seed need a ‘’Plant passport’’, written in English and in the original country language.</a:t>
            </a:r>
            <a:br>
              <a:rPr lang="en-US" sz="1800" dirty="0"/>
            </a:br>
            <a:r>
              <a:rPr lang="en-US" sz="1800" dirty="0"/>
              <a:t>All partners plants the seeds and searches for information about the countries the seed came from. </a:t>
            </a:r>
            <a:br>
              <a:rPr lang="en-US" sz="1800" dirty="0"/>
            </a:br>
            <a:r>
              <a:rPr lang="en-US" sz="1800" dirty="0"/>
              <a:t>The project finishes when the seeds turn in plant: the children can write ''The journal of a travelling seed'', with all the facts they have learnt during this project, and draw a  picture of their International Garden .</a:t>
            </a:r>
            <a:br>
              <a:rPr lang="en-US" sz="1800" dirty="0"/>
            </a:br>
            <a:br>
              <a:rPr lang="en-US" sz="1800" dirty="0"/>
            </a:br>
            <a:r>
              <a:rPr lang="en-US" sz="1800" dirty="0"/>
              <a:t>Outcomes</a:t>
            </a:r>
            <a:br>
              <a:rPr lang="en-US" sz="1800" dirty="0"/>
            </a:br>
            <a:r>
              <a:rPr lang="en-US" sz="1800" dirty="0"/>
              <a:t>Each school do researches on the countries the seeds come from (where the countries are on the map, capital city, population, climate, traditions, currencies- adapted to the pupils’ age and abilities). In addition, the school creates a display with the map of Europe and the journey of the seeds.</a:t>
            </a:r>
            <a:br>
              <a:rPr lang="en-US" sz="1800" dirty="0"/>
            </a:br>
            <a:r>
              <a:rPr lang="en-US" sz="1800" dirty="0"/>
              <a:t>Teachers search on the languages of the participant schools (similarities, differences, </a:t>
            </a:r>
            <a:r>
              <a:rPr lang="en-US" sz="1800" dirty="0" err="1"/>
              <a:t>etc</a:t>
            </a:r>
            <a:r>
              <a:rPr lang="en-US" sz="1800" dirty="0"/>
              <a:t>), to translate the passport as accurately as possible, and to learn a few words in that language (hello, good-bye, </a:t>
            </a:r>
            <a:r>
              <a:rPr lang="en-US" sz="1800" dirty="0" err="1"/>
              <a:t>colours</a:t>
            </a:r>
            <a:r>
              <a:rPr lang="en-US" sz="1800" dirty="0"/>
              <a:t>, </a:t>
            </a:r>
            <a:r>
              <a:rPr lang="en-US" sz="1800" dirty="0" err="1"/>
              <a:t>etc</a:t>
            </a:r>
            <a:r>
              <a:rPr lang="en-US" sz="1800" dirty="0"/>
              <a:t>). The pupils will know more about the world around us. They will be introduced to the different languages and they will learn a few words in some languages, they do not normally learn at school. Finally, children will know more about other’s culture and traditions.</a:t>
            </a:r>
            <a:br>
              <a:rPr lang="en-US" sz="1800" dirty="0"/>
            </a:br>
            <a:endParaRPr lang="it-IT" sz="1800" dirty="0"/>
          </a:p>
        </p:txBody>
      </p:sp>
    </p:spTree>
    <p:extLst>
      <p:ext uri="{BB962C8B-B14F-4D97-AF65-F5344CB8AC3E}">
        <p14:creationId xmlns:p14="http://schemas.microsoft.com/office/powerpoint/2010/main" val="2822349818"/>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a:xfrm>
            <a:off x="839788" y="-209640"/>
            <a:ext cx="10515600" cy="2121567"/>
          </a:xfrm>
        </p:spPr>
        <p:txBody>
          <a:bodyPr/>
          <a:lstStyle/>
          <a:p>
            <a:r>
              <a:rPr lang="it-IT" b="1" dirty="0">
                <a:solidFill>
                  <a:srgbClr val="00B050"/>
                </a:solidFill>
              </a:rPr>
              <a:t>                                MEANTIME…</a:t>
            </a:r>
          </a:p>
        </p:txBody>
      </p:sp>
      <p:sp>
        <p:nvSpPr>
          <p:cNvPr id="10" name="Segnaposto testo 9"/>
          <p:cNvSpPr>
            <a:spLocks noGrp="1"/>
          </p:cNvSpPr>
          <p:nvPr>
            <p:ph type="body" idx="1"/>
          </p:nvPr>
        </p:nvSpPr>
        <p:spPr>
          <a:xfrm>
            <a:off x="839788" y="1184865"/>
            <a:ext cx="5157787" cy="823912"/>
          </a:xfrm>
        </p:spPr>
        <p:txBody>
          <a:bodyPr/>
          <a:lstStyle/>
          <a:p>
            <a:endParaRPr lang="it-IT" dirty="0">
              <a:solidFill>
                <a:srgbClr val="7030A0"/>
              </a:solidFill>
            </a:endParaRPr>
          </a:p>
        </p:txBody>
      </p:sp>
      <p:sp>
        <p:nvSpPr>
          <p:cNvPr id="11" name="Segnaposto testo 10"/>
          <p:cNvSpPr>
            <a:spLocks noGrp="1"/>
          </p:cNvSpPr>
          <p:nvPr>
            <p:ph type="body" sz="quarter" idx="3"/>
          </p:nvPr>
        </p:nvSpPr>
        <p:spPr>
          <a:xfrm>
            <a:off x="2398816" y="1184865"/>
            <a:ext cx="8956573" cy="940818"/>
          </a:xfrm>
        </p:spPr>
        <p:txBody>
          <a:bodyPr/>
          <a:lstStyle/>
          <a:p>
            <a:r>
              <a:rPr lang="it-IT" b="0" dirty="0">
                <a:solidFill>
                  <a:srgbClr val="FF0000"/>
                </a:solidFill>
              </a:rPr>
              <a:t>…. WHILE MOTHERS AND GRANDMOTHERS SEW THE FLAGS!</a:t>
            </a:r>
          </a:p>
        </p:txBody>
      </p:sp>
      <p:pic>
        <p:nvPicPr>
          <p:cNvPr id="6" name="Immagin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2833" y="2391229"/>
            <a:ext cx="5183188" cy="3684588"/>
          </a:xfrm>
          <a:prstGeom prst="rect">
            <a:avLst/>
          </a:prstGeom>
        </p:spPr>
      </p:pic>
      <p:sp>
        <p:nvSpPr>
          <p:cNvPr id="3" name="Segnaposto contenuto 2">
            <a:extLst>
              <a:ext uri="{FF2B5EF4-FFF2-40B4-BE49-F238E27FC236}">
                <a16:creationId xmlns:a16="http://schemas.microsoft.com/office/drawing/2014/main" id="{220BF932-425A-43BC-AE78-A22470CA85C7}"/>
              </a:ext>
            </a:extLst>
          </p:cNvPr>
          <p:cNvSpPr>
            <a:spLocks noGrp="1"/>
          </p:cNvSpPr>
          <p:nvPr>
            <p:ph sz="half" idx="2"/>
          </p:nvPr>
        </p:nvSpPr>
        <p:spPr/>
        <p:txBody>
          <a:bodyPr/>
          <a:lstStyle/>
          <a:p>
            <a:endParaRPr lang="it-IT" dirty="0"/>
          </a:p>
        </p:txBody>
      </p:sp>
      <p:sp>
        <p:nvSpPr>
          <p:cNvPr id="5" name="Segnaposto contenuto 4">
            <a:extLst>
              <a:ext uri="{FF2B5EF4-FFF2-40B4-BE49-F238E27FC236}">
                <a16:creationId xmlns:a16="http://schemas.microsoft.com/office/drawing/2014/main" id="{83F407B8-4478-4E6E-BB79-FB81B733855D}"/>
              </a:ext>
            </a:extLst>
          </p:cNvPr>
          <p:cNvSpPr>
            <a:spLocks noGrp="1"/>
          </p:cNvSpPr>
          <p:nvPr>
            <p:ph sz="quarter" idx="4"/>
          </p:nvPr>
        </p:nvSpPr>
        <p:spPr/>
        <p:txBody>
          <a:bodyPr/>
          <a:lstStyle/>
          <a:p>
            <a:endParaRPr lang="it-IT" dirty="0"/>
          </a:p>
        </p:txBody>
      </p:sp>
    </p:spTree>
    <p:extLst>
      <p:ext uri="{BB962C8B-B14F-4D97-AF65-F5344CB8AC3E}">
        <p14:creationId xmlns:p14="http://schemas.microsoft.com/office/powerpoint/2010/main" val="2453207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a:lstStyle/>
          <a:p>
            <a:r>
              <a:rPr lang="it-IT" b="1" dirty="0">
                <a:solidFill>
                  <a:srgbClr val="FFC000"/>
                </a:solidFill>
              </a:rPr>
              <a:t>SPANISH STUDENTS MAKE ESPERIMENTS AND WE OBSERVE THEM</a:t>
            </a:r>
          </a:p>
        </p:txBody>
      </p:sp>
      <p:pic>
        <p:nvPicPr>
          <p:cNvPr id="7" name="Segnaposto contenuto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2850078" y="1690688"/>
            <a:ext cx="5700156" cy="4486275"/>
          </a:xfrm>
        </p:spPr>
      </p:pic>
      <p:sp>
        <p:nvSpPr>
          <p:cNvPr id="3" name="Segnaposto contenuto 2">
            <a:extLst>
              <a:ext uri="{FF2B5EF4-FFF2-40B4-BE49-F238E27FC236}">
                <a16:creationId xmlns:a16="http://schemas.microsoft.com/office/drawing/2014/main" id="{CE40E6DB-EF55-430C-A78F-06697ABD4EEB}"/>
              </a:ext>
            </a:extLst>
          </p:cNvPr>
          <p:cNvSpPr>
            <a:spLocks noGrp="1"/>
          </p:cNvSpPr>
          <p:nvPr>
            <p:ph sz="half" idx="1"/>
          </p:nvPr>
        </p:nvSpPr>
        <p:spPr/>
        <p:txBody>
          <a:bodyPr/>
          <a:lstStyle/>
          <a:p>
            <a:endParaRPr lang="it-IT" dirty="0"/>
          </a:p>
        </p:txBody>
      </p:sp>
    </p:spTree>
    <p:extLst>
      <p:ext uri="{BB962C8B-B14F-4D97-AF65-F5344CB8AC3E}">
        <p14:creationId xmlns:p14="http://schemas.microsoft.com/office/powerpoint/2010/main" val="79050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p:txBody>
          <a:bodyPr>
            <a:normAutofit fontScale="90000"/>
          </a:bodyPr>
          <a:lstStyle/>
          <a:p>
            <a:pPr algn="ctr"/>
            <a:r>
              <a:rPr lang="it-IT" sz="3600" b="1" dirty="0">
                <a:solidFill>
                  <a:srgbClr val="00B050"/>
                </a:solidFill>
              </a:rPr>
              <a:t>IT’S EASTER: LET’S DRAW A BIG EGG WITH EVERY DIFFERENT GOOD  WISH, FLAGS AND SEEDS FROM ALL THE PARTICIPANT COUNTRIES</a:t>
            </a:r>
          </a:p>
        </p:txBody>
      </p:sp>
      <p:pic>
        <p:nvPicPr>
          <p:cNvPr id="14" name="Segnaposto contenuto 1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16200000">
            <a:off x="3505879" y="1144482"/>
            <a:ext cx="4352925" cy="5712031"/>
          </a:xfrm>
        </p:spPr>
      </p:pic>
      <p:sp>
        <p:nvSpPr>
          <p:cNvPr id="3" name="Segnaposto contenuto 2">
            <a:extLst>
              <a:ext uri="{FF2B5EF4-FFF2-40B4-BE49-F238E27FC236}">
                <a16:creationId xmlns:a16="http://schemas.microsoft.com/office/drawing/2014/main" id="{11D63DB1-D855-44E8-BE32-0A960E178B84}"/>
              </a:ext>
            </a:extLst>
          </p:cNvPr>
          <p:cNvSpPr>
            <a:spLocks noGrp="1"/>
          </p:cNvSpPr>
          <p:nvPr>
            <p:ph sz="half" idx="2"/>
          </p:nvPr>
        </p:nvSpPr>
        <p:spPr/>
        <p:txBody>
          <a:bodyPr/>
          <a:lstStyle/>
          <a:p>
            <a:endParaRPr lang="it-IT"/>
          </a:p>
        </p:txBody>
      </p:sp>
    </p:spTree>
    <p:extLst>
      <p:ext uri="{BB962C8B-B14F-4D97-AF65-F5344CB8AC3E}">
        <p14:creationId xmlns:p14="http://schemas.microsoft.com/office/powerpoint/2010/main" val="117039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pPr algn="ctr"/>
            <a:r>
              <a:rPr lang="it-IT" b="1" dirty="0">
                <a:solidFill>
                  <a:srgbClr val="7030A0"/>
                </a:solidFill>
              </a:rPr>
              <a:t>      </a:t>
            </a:r>
            <a:r>
              <a:rPr lang="it-IT" sz="4000" b="1" dirty="0">
                <a:solidFill>
                  <a:srgbClr val="7030A0"/>
                </a:solidFill>
              </a:rPr>
              <a:t>WE GOT EXCITED </a:t>
            </a:r>
            <a:r>
              <a:rPr lang="it-IT" sz="4000" b="1" dirty="0" err="1">
                <a:solidFill>
                  <a:srgbClr val="7030A0"/>
                </a:solidFill>
              </a:rPr>
              <a:t>listening</a:t>
            </a:r>
            <a:r>
              <a:rPr lang="it-IT" sz="4000" b="1" dirty="0">
                <a:solidFill>
                  <a:srgbClr val="7030A0"/>
                </a:solidFill>
              </a:rPr>
              <a:t> THIS VIDEO </a:t>
            </a:r>
            <a:r>
              <a:rPr lang="it-IT" sz="4000" b="1" dirty="0" err="1">
                <a:solidFill>
                  <a:srgbClr val="7030A0"/>
                </a:solidFill>
              </a:rPr>
              <a:t>called</a:t>
            </a:r>
            <a:r>
              <a:rPr lang="it-IT" sz="4000" b="1" dirty="0">
                <a:solidFill>
                  <a:srgbClr val="7030A0"/>
                </a:solidFill>
              </a:rPr>
              <a:t> «</a:t>
            </a:r>
            <a:r>
              <a:rPr lang="it-IT" sz="4000" b="1" dirty="0" err="1">
                <a:solidFill>
                  <a:srgbClr val="7030A0"/>
                </a:solidFill>
              </a:rPr>
              <a:t>Flowers</a:t>
            </a:r>
            <a:r>
              <a:rPr lang="it-IT" sz="4000" b="1">
                <a:solidFill>
                  <a:srgbClr val="7030A0"/>
                </a:solidFill>
              </a:rPr>
              <a:t>» </a:t>
            </a:r>
            <a:r>
              <a:rPr lang="it-IT" sz="4000" b="1" dirty="0">
                <a:solidFill>
                  <a:srgbClr val="7030A0"/>
                </a:solidFill>
              </a:rPr>
              <a:t>…… AND TOGHETER WE TALKED ABOUT IT</a:t>
            </a:r>
          </a:p>
        </p:txBody>
      </p:sp>
      <p:pic>
        <p:nvPicPr>
          <p:cNvPr id="5" name="Segnaposto contenuto 4"/>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1110343" y="1690688"/>
            <a:ext cx="9849394" cy="4486275"/>
          </a:xfrm>
        </p:spPr>
      </p:pic>
      <p:pic>
        <p:nvPicPr>
          <p:cNvPr id="2" name="voc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96622" y="2712901"/>
            <a:ext cx="2418624" cy="2418624"/>
          </a:xfrm>
          <a:prstGeom prst="rect">
            <a:avLst/>
          </a:prstGeom>
        </p:spPr>
      </p:pic>
      <p:pic>
        <p:nvPicPr>
          <p:cNvPr id="3" name="voce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55788" y="2712901"/>
            <a:ext cx="2418624" cy="2418624"/>
          </a:xfrm>
          <a:prstGeom prst="rect">
            <a:avLst/>
          </a:prstGeom>
        </p:spPr>
      </p:pic>
    </p:spTree>
    <p:extLst>
      <p:ext uri="{BB962C8B-B14F-4D97-AF65-F5344CB8AC3E}">
        <p14:creationId xmlns:p14="http://schemas.microsoft.com/office/powerpoint/2010/main" val="37766864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0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600" b="1" dirty="0">
                <a:solidFill>
                  <a:srgbClr val="00B0F0"/>
                </a:solidFill>
              </a:rPr>
              <a:t>OBSERVING THE PICTURES OF OUR EUROPEAN FRIENDS, WE DRAW THE POSITIONS OF THE BODY: </a:t>
            </a:r>
            <a:br>
              <a:rPr lang="it-IT" sz="3600" b="1" dirty="0">
                <a:solidFill>
                  <a:srgbClr val="00B0F0"/>
                </a:solidFill>
              </a:rPr>
            </a:br>
            <a:r>
              <a:rPr lang="it-IT" sz="3600" b="1" dirty="0">
                <a:solidFill>
                  <a:srgbClr val="00B0F0"/>
                </a:solidFill>
              </a:rPr>
              <a:t>                            ARMS UP!</a:t>
            </a:r>
          </a:p>
        </p:txBody>
      </p:sp>
      <p:pic>
        <p:nvPicPr>
          <p:cNvPr id="6" name="Segnaposto contenuto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10800000">
            <a:off x="2683822" y="1825625"/>
            <a:ext cx="6175169" cy="4351338"/>
          </a:xfrm>
        </p:spPr>
      </p:pic>
      <p:sp>
        <p:nvSpPr>
          <p:cNvPr id="4" name="Segnaposto contenuto 3">
            <a:extLst>
              <a:ext uri="{FF2B5EF4-FFF2-40B4-BE49-F238E27FC236}">
                <a16:creationId xmlns:a16="http://schemas.microsoft.com/office/drawing/2014/main" id="{E43347D7-BF73-44CD-80C3-F75A89C9CCAB}"/>
              </a:ext>
            </a:extLst>
          </p:cNvPr>
          <p:cNvSpPr>
            <a:spLocks noGrp="1"/>
          </p:cNvSpPr>
          <p:nvPr>
            <p:ph sz="half" idx="1"/>
          </p:nvPr>
        </p:nvSpPr>
        <p:spPr/>
        <p:txBody>
          <a:bodyPr/>
          <a:lstStyle/>
          <a:p>
            <a:endParaRPr lang="it-IT"/>
          </a:p>
        </p:txBody>
      </p:sp>
    </p:spTree>
    <p:extLst>
      <p:ext uri="{BB962C8B-B14F-4D97-AF65-F5344CB8AC3E}">
        <p14:creationId xmlns:p14="http://schemas.microsoft.com/office/powerpoint/2010/main" val="23832825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rgbClr val="00B050"/>
                </a:solidFill>
              </a:rPr>
              <a:t>…</a:t>
            </a:r>
            <a:r>
              <a:rPr lang="it-IT" b="1" dirty="0">
                <a:solidFill>
                  <a:srgbClr val="00B050"/>
                </a:solidFill>
              </a:rPr>
              <a:t>ONE ARM UP AND ONE DOWN</a:t>
            </a:r>
            <a:endParaRPr lang="it-IT" dirty="0">
              <a:solidFill>
                <a:srgbClr val="00B050"/>
              </a:solidFill>
            </a:endParaRPr>
          </a:p>
        </p:txBody>
      </p:sp>
      <p:pic>
        <p:nvPicPr>
          <p:cNvPr id="6" name="Segnaposto contenuto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10800000">
            <a:off x="3043054" y="1490055"/>
            <a:ext cx="6258296" cy="4686908"/>
          </a:xfrm>
        </p:spPr>
      </p:pic>
      <p:sp>
        <p:nvSpPr>
          <p:cNvPr id="4" name="Segnaposto contenuto 3">
            <a:extLst>
              <a:ext uri="{FF2B5EF4-FFF2-40B4-BE49-F238E27FC236}">
                <a16:creationId xmlns:a16="http://schemas.microsoft.com/office/drawing/2014/main" id="{16066DB0-3FC1-4A0D-BC7D-681334650170}"/>
              </a:ext>
            </a:extLst>
          </p:cNvPr>
          <p:cNvSpPr>
            <a:spLocks noGrp="1"/>
          </p:cNvSpPr>
          <p:nvPr>
            <p:ph sz="half" idx="1"/>
          </p:nvPr>
        </p:nvSpPr>
        <p:spPr/>
        <p:txBody>
          <a:bodyPr/>
          <a:lstStyle/>
          <a:p>
            <a:endParaRPr lang="it-IT"/>
          </a:p>
        </p:txBody>
      </p:sp>
    </p:spTree>
    <p:extLst>
      <p:ext uri="{BB962C8B-B14F-4D97-AF65-F5344CB8AC3E}">
        <p14:creationId xmlns:p14="http://schemas.microsoft.com/office/powerpoint/2010/main" val="6840843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70C0"/>
                </a:solidFill>
              </a:rPr>
              <a:t>                   …DOWN ON KNEES</a:t>
            </a:r>
          </a:p>
        </p:txBody>
      </p:sp>
      <p:pic>
        <p:nvPicPr>
          <p:cNvPr id="6" name="Segnaposto contenuto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10800000">
            <a:off x="2481942" y="1585056"/>
            <a:ext cx="5961413" cy="4591906"/>
          </a:xfrm>
        </p:spPr>
      </p:pic>
      <p:sp>
        <p:nvSpPr>
          <p:cNvPr id="4" name="Segnaposto contenuto 3">
            <a:extLst>
              <a:ext uri="{FF2B5EF4-FFF2-40B4-BE49-F238E27FC236}">
                <a16:creationId xmlns:a16="http://schemas.microsoft.com/office/drawing/2014/main" id="{7D1D50F6-5C69-4001-BCBA-B2F3714DAF39}"/>
              </a:ext>
            </a:extLst>
          </p:cNvPr>
          <p:cNvSpPr>
            <a:spLocks noGrp="1"/>
          </p:cNvSpPr>
          <p:nvPr>
            <p:ph sz="half" idx="1"/>
          </p:nvPr>
        </p:nvSpPr>
        <p:spPr/>
        <p:txBody>
          <a:bodyPr/>
          <a:lstStyle/>
          <a:p>
            <a:endParaRPr lang="it-IT"/>
          </a:p>
        </p:txBody>
      </p:sp>
    </p:spTree>
    <p:extLst>
      <p:ext uri="{BB962C8B-B14F-4D97-AF65-F5344CB8AC3E}">
        <p14:creationId xmlns:p14="http://schemas.microsoft.com/office/powerpoint/2010/main" val="2473793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600" b="1" dirty="0">
                <a:solidFill>
                  <a:srgbClr val="92D050"/>
                </a:solidFill>
              </a:rPr>
              <a:t>EVERY AMBASSADOR TRANSPLANTS HIS BUD: IT GROWS WITH SATISFACTION!</a:t>
            </a:r>
          </a:p>
        </p:txBody>
      </p:sp>
      <p:pic>
        <p:nvPicPr>
          <p:cNvPr id="5" name="Segnaposto contenuto 4"/>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p:blipFill>
        <p:spPr>
          <a:xfrm>
            <a:off x="838200" y="2058194"/>
            <a:ext cx="5181600" cy="3886200"/>
          </a:xfrm>
        </p:spPr>
      </p:pic>
      <p:pic>
        <p:nvPicPr>
          <p:cNvPr id="8" name="Segnaposto contenuto 7"/>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rot="5400000">
            <a:off x="6701497" y="1884106"/>
            <a:ext cx="3886200" cy="4234376"/>
          </a:xfrm>
        </p:spPr>
      </p:pic>
    </p:spTree>
    <p:extLst>
      <p:ext uri="{BB962C8B-B14F-4D97-AF65-F5344CB8AC3E}">
        <p14:creationId xmlns:p14="http://schemas.microsoft.com/office/powerpoint/2010/main" val="59784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9714" y="401772"/>
            <a:ext cx="10515600" cy="1358538"/>
          </a:xfrm>
        </p:spPr>
        <p:txBody>
          <a:bodyPr/>
          <a:lstStyle/>
          <a:p>
            <a:pPr algn="ctr"/>
            <a:r>
              <a:rPr lang="it-IT" b="1" dirty="0">
                <a:solidFill>
                  <a:srgbClr val="00B0F0"/>
                </a:solidFill>
              </a:rPr>
              <a:t>LEARNING BY READING BOOKS, WE COMPLETE OPERATIONAL SHEETS</a:t>
            </a:r>
          </a:p>
        </p:txBody>
      </p:sp>
      <p:pic>
        <p:nvPicPr>
          <p:cNvPr id="5" name="Segnaposto contenuto 4"/>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979714" y="1825625"/>
            <a:ext cx="4767943" cy="4351338"/>
          </a:xfrm>
        </p:spPr>
      </p:pic>
      <p:pic>
        <p:nvPicPr>
          <p:cNvPr id="9" name="Segnaposto contenuto 8"/>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13863" y="1825625"/>
            <a:ext cx="5081451" cy="4281488"/>
          </a:xfrm>
        </p:spPr>
      </p:pic>
    </p:spTree>
    <p:extLst>
      <p:ext uri="{BB962C8B-B14F-4D97-AF65-F5344CB8AC3E}">
        <p14:creationId xmlns:p14="http://schemas.microsoft.com/office/powerpoint/2010/main" val="1381035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solidFill>
                  <a:srgbClr val="FF0000"/>
                </a:solidFill>
              </a:rPr>
              <a:t>CODING… NATURE</a:t>
            </a:r>
          </a:p>
        </p:txBody>
      </p:sp>
      <p:pic>
        <p:nvPicPr>
          <p:cNvPr id="5" name="Segnaposto contenuto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16200000">
            <a:off x="298951" y="2166751"/>
            <a:ext cx="4352925" cy="3670663"/>
          </a:xfrm>
        </p:spPr>
      </p:pic>
      <p:pic>
        <p:nvPicPr>
          <p:cNvPr id="8" name="Segnaposto contenuto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728755" y="1825625"/>
            <a:ext cx="7014754" cy="4352925"/>
          </a:xfrm>
        </p:spPr>
      </p:pic>
    </p:spTree>
    <p:extLst>
      <p:ext uri="{BB962C8B-B14F-4D97-AF65-F5344CB8AC3E}">
        <p14:creationId xmlns:p14="http://schemas.microsoft.com/office/powerpoint/2010/main" val="569660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850" y="1005841"/>
            <a:ext cx="10515600" cy="4990010"/>
          </a:xfrm>
        </p:spPr>
        <p:txBody>
          <a:bodyPr>
            <a:normAutofit fontScale="90000"/>
          </a:bodyPr>
          <a:lstStyle/>
          <a:p>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dirty="0"/>
            </a:br>
            <a:br>
              <a:rPr lang="en-US" dirty="0"/>
            </a:br>
            <a:br>
              <a:rPr lang="en-US" dirty="0"/>
            </a:br>
            <a:endParaRPr lang="it-IT" dirty="0"/>
          </a:p>
        </p:txBody>
      </p:sp>
      <p:sp>
        <p:nvSpPr>
          <p:cNvPr id="3" name="Segnaposto testo 2"/>
          <p:cNvSpPr>
            <a:spLocks noGrp="1"/>
          </p:cNvSpPr>
          <p:nvPr>
            <p:ph type="body" idx="1"/>
          </p:nvPr>
        </p:nvSpPr>
        <p:spPr>
          <a:xfrm>
            <a:off x="831850" y="1371601"/>
            <a:ext cx="10515600" cy="4718050"/>
          </a:xfrm>
        </p:spPr>
        <p:txBody>
          <a:bodyPr>
            <a:normAutofit fontScale="70000" lnSpcReduction="20000"/>
          </a:bodyPr>
          <a:lstStyle/>
          <a:p>
            <a:r>
              <a:rPr lang="en-US" dirty="0"/>
              <a:t>Working </a:t>
            </a:r>
            <a:r>
              <a:rPr lang="en-US" dirty="0" err="1"/>
              <a:t>togheter</a:t>
            </a:r>
            <a:endParaRPr lang="en-US" dirty="0"/>
          </a:p>
          <a:p>
            <a:endParaRPr lang="en-US" dirty="0"/>
          </a:p>
          <a:p>
            <a:pPr>
              <a:spcBef>
                <a:spcPts val="0"/>
              </a:spcBef>
            </a:pPr>
            <a:r>
              <a:rPr lang="en-US" dirty="0"/>
              <a:t>Each school plants their seeds, following the instruction they received (what kind of climate the plant needs, how much water, light, shade, indoor, outdoor, </a:t>
            </a:r>
            <a:r>
              <a:rPr lang="en-US" dirty="0" err="1"/>
              <a:t>etc</a:t>
            </a:r>
            <a:r>
              <a:rPr lang="en-US" dirty="0"/>
              <a:t>).</a:t>
            </a:r>
          </a:p>
          <a:p>
            <a:pPr>
              <a:spcBef>
                <a:spcPts val="0"/>
              </a:spcBef>
            </a:pPr>
            <a:r>
              <a:rPr lang="en-US" dirty="0"/>
              <a:t>School ambassadors walk around the school once a week to take notes: if the plants are growing/ if they look fine/ if they need to be moved outside or inside etc.</a:t>
            </a:r>
          </a:p>
          <a:p>
            <a:pPr>
              <a:spcBef>
                <a:spcPts val="0"/>
              </a:spcBef>
            </a:pPr>
            <a:r>
              <a:rPr lang="en-US" dirty="0"/>
              <a:t>The schools- all the participants- take pictures and short videos with the whole growing process of the plant from the seed to the adult plant. At the end of the project, everyone makes a PPT/ video with all the steps they have followed, with one final slide/ picture presenting all the plants with their passport and the countries’ flags, ‘’smiling’’ in our International Garden. </a:t>
            </a:r>
          </a:p>
          <a:p>
            <a:r>
              <a:rPr lang="en-US" dirty="0"/>
              <a:t>The project starts in February and ends in June</a:t>
            </a:r>
          </a:p>
          <a:p>
            <a:endParaRPr lang="en-US" dirty="0"/>
          </a:p>
          <a:p>
            <a:r>
              <a:rPr lang="en-US" dirty="0"/>
              <a:t>Results:</a:t>
            </a:r>
          </a:p>
          <a:p>
            <a:r>
              <a:rPr lang="en-US" dirty="0"/>
              <a:t>Video</a:t>
            </a:r>
          </a:p>
          <a:p>
            <a:endParaRPr lang="en-US" dirty="0"/>
          </a:p>
          <a:p>
            <a:r>
              <a:rPr lang="en-US" dirty="0" err="1"/>
              <a:t>Twinspace</a:t>
            </a:r>
            <a:endParaRPr lang="en-US" dirty="0"/>
          </a:p>
          <a:p>
            <a:endParaRPr lang="en-US" dirty="0"/>
          </a:p>
          <a:p>
            <a:r>
              <a:rPr lang="en-US" dirty="0"/>
              <a:t>PPT, pictures, blogs.</a:t>
            </a:r>
          </a:p>
          <a:p>
            <a:endParaRPr lang="en-US" dirty="0"/>
          </a:p>
          <a:p>
            <a:endParaRPr lang="en-US" dirty="0"/>
          </a:p>
          <a:p>
            <a:endParaRPr lang="it-IT" dirty="0"/>
          </a:p>
        </p:txBody>
      </p:sp>
    </p:spTree>
    <p:extLst>
      <p:ext uri="{BB962C8B-B14F-4D97-AF65-F5344CB8AC3E}">
        <p14:creationId xmlns:p14="http://schemas.microsoft.com/office/powerpoint/2010/main" val="1745730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19"/>
          <p:cNvSpPr>
            <a:spLocks noGrp="1"/>
          </p:cNvSpPr>
          <p:nvPr>
            <p:ph type="title"/>
          </p:nvPr>
        </p:nvSpPr>
        <p:spPr>
          <a:xfrm>
            <a:off x="765176" y="659081"/>
            <a:ext cx="3932237" cy="3366654"/>
          </a:xfrm>
        </p:spPr>
        <p:txBody>
          <a:bodyPr>
            <a:noAutofit/>
          </a:bodyPr>
          <a:lstStyle/>
          <a:p>
            <a:r>
              <a:rPr lang="it-IT" sz="4000" b="1" dirty="0">
                <a:solidFill>
                  <a:schemeClr val="accent2">
                    <a:lumMod val="75000"/>
                  </a:schemeClr>
                </a:solidFill>
              </a:rPr>
              <a:t>PORTUGUESE FRIENDS HAVE SENT A WONDERFUL VIDEO: HOW EXCITING!</a:t>
            </a:r>
          </a:p>
        </p:txBody>
      </p:sp>
      <p:pic>
        <p:nvPicPr>
          <p:cNvPr id="10" name="Segnaposto immagine 9"/>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5878286" y="547280"/>
            <a:ext cx="4715692" cy="5312410"/>
          </a:xfrm>
        </p:spPr>
      </p:pic>
      <p:sp>
        <p:nvSpPr>
          <p:cNvPr id="21" name="Segnaposto testo 20"/>
          <p:cNvSpPr>
            <a:spLocks noGrp="1"/>
          </p:cNvSpPr>
          <p:nvPr>
            <p:ph type="body" sz="half" idx="2"/>
          </p:nvPr>
        </p:nvSpPr>
        <p:spPr>
          <a:xfrm>
            <a:off x="574960" y="1523206"/>
            <a:ext cx="3932237" cy="3811588"/>
          </a:xfrm>
        </p:spPr>
        <p:txBody>
          <a:bodyPr/>
          <a:lstStyle/>
          <a:p>
            <a:endParaRPr lang="it-IT" dirty="0">
              <a:solidFill>
                <a:srgbClr val="C00000"/>
              </a:solidFill>
            </a:endParaRPr>
          </a:p>
          <a:p>
            <a:endParaRPr lang="it-IT" sz="2800" dirty="0">
              <a:solidFill>
                <a:schemeClr val="accent1">
                  <a:lumMod val="75000"/>
                </a:schemeClr>
              </a:solidFill>
            </a:endParaRPr>
          </a:p>
          <a:p>
            <a:endParaRPr lang="it-IT" sz="2800" b="1" dirty="0">
              <a:solidFill>
                <a:schemeClr val="accent1">
                  <a:lumMod val="75000"/>
                </a:schemeClr>
              </a:solidFill>
            </a:endParaRPr>
          </a:p>
          <a:p>
            <a:endParaRPr lang="it-IT" sz="2800" b="1" dirty="0">
              <a:solidFill>
                <a:schemeClr val="accent1">
                  <a:lumMod val="75000"/>
                </a:schemeClr>
              </a:solidFill>
            </a:endParaRPr>
          </a:p>
          <a:p>
            <a:endParaRPr lang="it-IT" sz="2800" b="1" dirty="0">
              <a:solidFill>
                <a:schemeClr val="accent1">
                  <a:lumMod val="75000"/>
                </a:schemeClr>
              </a:solidFill>
            </a:endParaRPr>
          </a:p>
          <a:p>
            <a:endParaRPr lang="it-IT" sz="2800" b="1" dirty="0">
              <a:solidFill>
                <a:schemeClr val="accent1">
                  <a:lumMod val="75000"/>
                </a:schemeClr>
              </a:solidFill>
            </a:endParaRPr>
          </a:p>
        </p:txBody>
      </p:sp>
      <p:pic>
        <p:nvPicPr>
          <p:cNvPr id="2" name="WhatsApp Audio 2018-05-30 at 17.05.5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28351" y="3714025"/>
            <a:ext cx="1277075" cy="1277075"/>
          </a:xfrm>
          <a:prstGeom prst="rect">
            <a:avLst/>
          </a:prstGeom>
        </p:spPr>
      </p:pic>
      <p:pic>
        <p:nvPicPr>
          <p:cNvPr id="3" name="WhatsApp Audio 2018-05-30 at 17.06.1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849404" y="3714025"/>
            <a:ext cx="1277075" cy="1277075"/>
          </a:xfrm>
          <a:prstGeom prst="rect">
            <a:avLst/>
          </a:prstGeom>
        </p:spPr>
      </p:pic>
    </p:spTree>
    <p:extLst>
      <p:ext uri="{BB962C8B-B14F-4D97-AF65-F5344CB8AC3E}">
        <p14:creationId xmlns:p14="http://schemas.microsoft.com/office/powerpoint/2010/main" val="1333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5"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658"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endCondLst>
                    <p:cond evt="onStopAudio" delay="0">
                      <p:tgtEl>
                        <p:sldTgt/>
                      </p:tgtEl>
                    </p:cond>
                  </p:end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b="1" dirty="0">
                <a:solidFill>
                  <a:srgbClr val="0070C0"/>
                </a:solidFill>
              </a:rPr>
              <a:t>        FRENCH CHILDREN SHOW FRANCE</a:t>
            </a:r>
          </a:p>
        </p:txBody>
      </p:sp>
      <p:pic>
        <p:nvPicPr>
          <p:cNvPr id="7" name="Segnaposto contenuto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91884" y="1528354"/>
            <a:ext cx="5878241" cy="5144997"/>
          </a:xfrm>
        </p:spPr>
      </p:pic>
    </p:spTree>
    <p:extLst>
      <p:ext uri="{BB962C8B-B14F-4D97-AF65-F5344CB8AC3E}">
        <p14:creationId xmlns:p14="http://schemas.microsoft.com/office/powerpoint/2010/main" val="3226712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b="1" dirty="0">
                <a:solidFill>
                  <a:schemeClr val="accent5">
                    <a:lumMod val="75000"/>
                  </a:schemeClr>
                </a:solidFill>
              </a:rPr>
              <a:t>….THINKING ABOUT US: WHAT DO I KNOW?WHERE DO I LIVE? Introduce </a:t>
            </a:r>
            <a:r>
              <a:rPr lang="it-IT" b="1" dirty="0" err="1">
                <a:solidFill>
                  <a:schemeClr val="accent5">
                    <a:lumMod val="75000"/>
                  </a:schemeClr>
                </a:solidFill>
              </a:rPr>
              <a:t>ourselves</a:t>
            </a:r>
            <a:r>
              <a:rPr lang="it-IT" b="1" dirty="0">
                <a:solidFill>
                  <a:schemeClr val="accent5">
                    <a:lumMod val="75000"/>
                  </a:schemeClr>
                </a:solidFill>
              </a:rPr>
              <a:t> to </a:t>
            </a:r>
            <a:r>
              <a:rPr lang="it-IT" b="1" dirty="0" err="1">
                <a:solidFill>
                  <a:schemeClr val="accent5">
                    <a:lumMod val="75000"/>
                  </a:schemeClr>
                </a:solidFill>
              </a:rPr>
              <a:t>European</a:t>
            </a:r>
            <a:r>
              <a:rPr lang="it-IT" b="1" dirty="0">
                <a:solidFill>
                  <a:schemeClr val="accent5">
                    <a:lumMod val="75000"/>
                  </a:schemeClr>
                </a:solidFill>
              </a:rPr>
              <a:t> friends</a:t>
            </a:r>
          </a:p>
        </p:txBody>
      </p:sp>
      <p:pic>
        <p:nvPicPr>
          <p:cNvPr id="5" name="Segnaposto contenuto 4"/>
          <p:cNvPicPr>
            <a:picLocks noGrp="1" noChangeAspect="1"/>
          </p:cNvPicPr>
          <p:nvPr>
            <p:ph sz="half" idx="1"/>
          </p:nvPr>
        </p:nvPicPr>
        <p:blipFill>
          <a:blip r:embed="rId8" cstate="email">
            <a:extLst>
              <a:ext uri="{28A0092B-C50C-407E-A947-70E740481C1C}">
                <a14:useLocalDpi xmlns:a14="http://schemas.microsoft.com/office/drawing/2010/main"/>
              </a:ext>
            </a:extLst>
          </a:blip>
          <a:stretch>
            <a:fillRect/>
          </a:stretch>
        </p:blipFill>
        <p:spPr>
          <a:xfrm>
            <a:off x="653144" y="1690688"/>
            <a:ext cx="4314054" cy="5167311"/>
          </a:xfrm>
        </p:spPr>
      </p:pic>
      <p:pic>
        <p:nvPicPr>
          <p:cNvPr id="8" name="Segnaposto contenuto 7"/>
          <p:cNvPicPr>
            <a:picLocks noGrp="1" noChangeAspect="1"/>
          </p:cNvPicPr>
          <p:nvPr>
            <p:ph sz="half" idx="2"/>
          </p:nvPr>
        </p:nvPicPr>
        <p:blipFill>
          <a:blip r:embed="rId9" cstate="email">
            <a:extLst>
              <a:ext uri="{28A0092B-C50C-407E-A947-70E740481C1C}">
                <a14:useLocalDpi xmlns:a14="http://schemas.microsoft.com/office/drawing/2010/main"/>
              </a:ext>
            </a:extLst>
          </a:blip>
          <a:stretch>
            <a:fillRect/>
          </a:stretch>
        </p:blipFill>
        <p:spPr>
          <a:xfrm>
            <a:off x="5421086" y="2123714"/>
            <a:ext cx="5932714" cy="4301258"/>
          </a:xfrm>
        </p:spPr>
      </p:pic>
      <p:pic>
        <p:nvPicPr>
          <p:cNvPr id="10" name="ITALIA">
            <a:hlinkClick r:id="" action="ppaction://media"/>
            <a:extLst>
              <a:ext uri="{FF2B5EF4-FFF2-40B4-BE49-F238E27FC236}">
                <a16:creationId xmlns:a16="http://schemas.microsoft.com/office/drawing/2014/main" id="{4DE57E72-6EF2-4706-A19D-6F40FCC901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28693" y="2794243"/>
            <a:ext cx="1001934" cy="1269514"/>
          </a:xfrm>
          <a:prstGeom prst="rect">
            <a:avLst/>
          </a:prstGeom>
        </p:spPr>
      </p:pic>
      <p:pic>
        <p:nvPicPr>
          <p:cNvPr id="11" name="ITALY">
            <a:hlinkClick r:id="" action="ppaction://media"/>
            <a:extLst>
              <a:ext uri="{FF2B5EF4-FFF2-40B4-BE49-F238E27FC236}">
                <a16:creationId xmlns:a16="http://schemas.microsoft.com/office/drawing/2014/main" id="{75A6E808-4E5C-4585-82F0-9C877FFB777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074377" y="4201363"/>
            <a:ext cx="1110567" cy="1272381"/>
          </a:xfrm>
          <a:prstGeom prst="rect">
            <a:avLst/>
          </a:prstGeom>
        </p:spPr>
      </p:pic>
      <p:pic>
        <p:nvPicPr>
          <p:cNvPr id="12" name="BUSTO">
            <a:hlinkClick r:id="" action="ppaction://media"/>
            <a:extLst>
              <a:ext uri="{FF2B5EF4-FFF2-40B4-BE49-F238E27FC236}">
                <a16:creationId xmlns:a16="http://schemas.microsoft.com/office/drawing/2014/main" id="{9CB3CBE2-8101-4B96-99C6-BD7E1043BBD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256889" y="2545644"/>
            <a:ext cx="1027289" cy="1188156"/>
          </a:xfrm>
          <a:prstGeom prst="rect">
            <a:avLst/>
          </a:prstGeom>
        </p:spPr>
      </p:pic>
    </p:spTree>
    <p:extLst>
      <p:ext uri="{BB962C8B-B14F-4D97-AF65-F5344CB8AC3E}">
        <p14:creationId xmlns:p14="http://schemas.microsoft.com/office/powerpoint/2010/main" val="25581446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04"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5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audio>
              <p:cMediaNode vol="80000">
                <p:cTn id="16" fill="hold" display="0">
                  <p:stCondLst>
                    <p:cond delay="indefinite"/>
                  </p:stCondLst>
                  <p:endCondLst>
                    <p:cond evt="onStopAudio" delay="0">
                      <p:tgtEl>
                        <p:sldTgt/>
                      </p:tgtEl>
                    </p:cond>
                  </p:endCondLst>
                </p:cTn>
                <p:tgtEl>
                  <p:spTgt spid="11"/>
                </p:tgtEl>
              </p:cMediaNode>
            </p:audio>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600" b="1" dirty="0">
                <a:solidFill>
                  <a:srgbClr val="C00000"/>
                </a:solidFill>
              </a:rPr>
              <a:t>SOMEONE HAS VISITED MILAN BUT NOONE HAVE SEEN LEONARDO DA VINCI’S MASTERPIECE</a:t>
            </a:r>
          </a:p>
        </p:txBody>
      </p:sp>
      <p:pic>
        <p:nvPicPr>
          <p:cNvPr id="5" name="Segnaposto contenuto 4"/>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838200" y="1690688"/>
            <a:ext cx="5181600" cy="4253706"/>
          </a:xfrm>
        </p:spPr>
      </p:pic>
      <p:pic>
        <p:nvPicPr>
          <p:cNvPr id="6" name="Segnaposto contenuto 5"/>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6172200" y="1690688"/>
            <a:ext cx="5181600" cy="4253706"/>
          </a:xfrm>
        </p:spPr>
      </p:pic>
      <p:pic>
        <p:nvPicPr>
          <p:cNvPr id="3" name="MILANO">
            <a:hlinkClick r:id="" action="ppaction://media"/>
            <a:extLst>
              <a:ext uri="{FF2B5EF4-FFF2-40B4-BE49-F238E27FC236}">
                <a16:creationId xmlns:a16="http://schemas.microsoft.com/office/drawing/2014/main" id="{6A337CCF-BC8B-4C81-964C-519AF5F6D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0" y="1975556"/>
            <a:ext cx="1117600" cy="1196621"/>
          </a:xfrm>
          <a:prstGeom prst="rect">
            <a:avLst/>
          </a:prstGeom>
        </p:spPr>
      </p:pic>
    </p:spTree>
    <p:extLst>
      <p:ext uri="{BB962C8B-B14F-4D97-AF65-F5344CB8AC3E}">
        <p14:creationId xmlns:p14="http://schemas.microsoft.com/office/powerpoint/2010/main" val="1288312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a:solidFill>
                  <a:srgbClr val="0070C0"/>
                </a:solidFill>
              </a:rPr>
              <a:t>SOMEONE HAS GONE TO THE MOUNTAINS AND SOMEONE TO THE LAKE</a:t>
            </a:r>
          </a:p>
        </p:txBody>
      </p:sp>
      <p:pic>
        <p:nvPicPr>
          <p:cNvPr id="5" name="Segnaposto contenuto 4"/>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838200" y="2275173"/>
            <a:ext cx="5181600" cy="3452241"/>
          </a:xfrm>
        </p:spPr>
      </p:pic>
      <p:pic>
        <p:nvPicPr>
          <p:cNvPr id="6" name="Segnaposto contenuto 5"/>
          <p:cNvPicPr>
            <a:picLocks noGrp="1" noChangeAspect="1"/>
          </p:cNvPicPr>
          <p:nvPr>
            <p:ph sz="half" idx="2"/>
          </p:nvPr>
        </p:nvPicPr>
        <p:blipFill>
          <a:blip r:embed="rId7" cstate="email">
            <a:extLst>
              <a:ext uri="{28A0092B-C50C-407E-A947-70E740481C1C}">
                <a14:useLocalDpi xmlns:a14="http://schemas.microsoft.com/office/drawing/2010/main"/>
              </a:ext>
            </a:extLst>
          </a:blip>
          <a:stretch>
            <a:fillRect/>
          </a:stretch>
        </p:blipFill>
        <p:spPr>
          <a:xfrm>
            <a:off x="6172200" y="2274094"/>
            <a:ext cx="5181600" cy="3454400"/>
          </a:xfrm>
        </p:spPr>
      </p:pic>
      <p:pic>
        <p:nvPicPr>
          <p:cNvPr id="7" name="MONTE ROSA">
            <a:hlinkClick r:id="" action="ppaction://media"/>
            <a:extLst>
              <a:ext uri="{FF2B5EF4-FFF2-40B4-BE49-F238E27FC236}">
                <a16:creationId xmlns:a16="http://schemas.microsoft.com/office/drawing/2014/main" id="{C0A51297-D17E-496B-8936-BF8A8DE0ED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5644" y="2638778"/>
            <a:ext cx="1072445" cy="939800"/>
          </a:xfrm>
          <a:prstGeom prst="rect">
            <a:avLst/>
          </a:prstGeom>
        </p:spPr>
      </p:pic>
      <p:pic>
        <p:nvPicPr>
          <p:cNvPr id="8" name="COMO  LAKE">
            <a:hlinkClick r:id="" action="ppaction://media"/>
            <a:extLst>
              <a:ext uri="{FF2B5EF4-FFF2-40B4-BE49-F238E27FC236}">
                <a16:creationId xmlns:a16="http://schemas.microsoft.com/office/drawing/2014/main" id="{E165C010-5ABD-4E7B-8B1C-A5E06659106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79822" y="4154312"/>
            <a:ext cx="982134" cy="1114778"/>
          </a:xfrm>
          <a:prstGeom prst="rect">
            <a:avLst/>
          </a:prstGeom>
        </p:spPr>
      </p:pic>
    </p:spTree>
    <p:extLst>
      <p:ext uri="{BB962C8B-B14F-4D97-AF65-F5344CB8AC3E}">
        <p14:creationId xmlns:p14="http://schemas.microsoft.com/office/powerpoint/2010/main" val="725235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b="1" dirty="0">
                <a:solidFill>
                  <a:srgbClr val="FF0000"/>
                </a:solidFill>
              </a:rPr>
              <a:t>MEANTIME……FLOWERS PARTY: WE SING, WE GET DIRTY… WE HAVE FUN!…IN ART YOU ARE NEVER WRONG!</a:t>
            </a:r>
          </a:p>
        </p:txBody>
      </p:sp>
      <p:pic>
        <p:nvPicPr>
          <p:cNvPr id="9" name="Segnaposto contenuto 8"/>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825625"/>
            <a:ext cx="10408920" cy="4351338"/>
          </a:xfrm>
        </p:spPr>
      </p:pic>
    </p:spTree>
    <p:extLst>
      <p:ext uri="{BB962C8B-B14F-4D97-AF65-F5344CB8AC3E}">
        <p14:creationId xmlns:p14="http://schemas.microsoft.com/office/powerpoint/2010/main" val="3866641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solidFill>
                  <a:srgbClr val="0070C0"/>
                </a:solidFill>
              </a:rPr>
              <a:t>SOME QUESTIONS FROM FRANCE…. WE START OUR RESEARCH </a:t>
            </a:r>
            <a:r>
              <a:rPr lang="it-IT" sz="5300" b="1" dirty="0" err="1">
                <a:solidFill>
                  <a:srgbClr val="0070C0"/>
                </a:solidFill>
              </a:rPr>
              <a:t>about</a:t>
            </a:r>
            <a:r>
              <a:rPr lang="it-IT" sz="5300" b="1" dirty="0">
                <a:solidFill>
                  <a:srgbClr val="0070C0"/>
                </a:solidFill>
              </a:rPr>
              <a:t> </a:t>
            </a:r>
            <a:r>
              <a:rPr lang="it-IT" sz="5300" b="1" dirty="0" err="1">
                <a:solidFill>
                  <a:srgbClr val="0070C0"/>
                </a:solidFill>
              </a:rPr>
              <a:t>italian</a:t>
            </a:r>
            <a:r>
              <a:rPr lang="it-IT" sz="5300" b="1" dirty="0">
                <a:solidFill>
                  <a:srgbClr val="0070C0"/>
                </a:solidFill>
              </a:rPr>
              <a:t> gardens…..</a:t>
            </a:r>
            <a:endParaRPr lang="it-IT" b="1" dirty="0">
              <a:solidFill>
                <a:srgbClr val="0070C0"/>
              </a:solidFill>
            </a:endParaRPr>
          </a:p>
        </p:txBody>
      </p:sp>
      <p:pic>
        <p:nvPicPr>
          <p:cNvPr id="5" name="Segnaposto contenuto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1815737"/>
            <a:ext cx="5181600" cy="4361226"/>
          </a:xfrm>
        </p:spPr>
      </p:pic>
      <p:pic>
        <p:nvPicPr>
          <p:cNvPr id="7" name="Segnaposto contenuto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5400000">
            <a:off x="7065763" y="1890515"/>
            <a:ext cx="4352925" cy="4223146"/>
          </a:xfrm>
        </p:spPr>
      </p:pic>
    </p:spTree>
    <p:extLst>
      <p:ext uri="{BB962C8B-B14F-4D97-AF65-F5344CB8AC3E}">
        <p14:creationId xmlns:p14="http://schemas.microsoft.com/office/powerpoint/2010/main" val="1768830225"/>
      </p:ext>
    </p:extLst>
  </p:cSld>
  <p:clrMapOvr>
    <a:masterClrMapping/>
  </p:clrMapOvr>
  <p:transition spd="slow">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Autofit/>
          </a:bodyPr>
          <a:lstStyle/>
          <a:p>
            <a:pPr algn="ctr"/>
            <a:r>
              <a:rPr lang="it-IT" sz="3600" b="1" dirty="0">
                <a:solidFill>
                  <a:schemeClr val="accent6">
                    <a:lumMod val="50000"/>
                  </a:schemeClr>
                </a:solidFill>
              </a:rPr>
              <a:t>….ITALIAN GARDENS BETWEEN GEOMETRY, STATUES AND FOUNTAINS</a:t>
            </a:r>
          </a:p>
        </p:txBody>
      </p:sp>
      <p:pic>
        <p:nvPicPr>
          <p:cNvPr id="5" name="Segnaposto contenuto 4"/>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838200" y="2011276"/>
            <a:ext cx="10515600" cy="4049485"/>
          </a:xfrm>
        </p:spPr>
      </p:pic>
      <p:pic>
        <p:nvPicPr>
          <p:cNvPr id="2" name="FONTANE">
            <a:hlinkClick r:id="" action="ppaction://media"/>
            <a:extLst>
              <a:ext uri="{FF2B5EF4-FFF2-40B4-BE49-F238E27FC236}">
                <a16:creationId xmlns:a16="http://schemas.microsoft.com/office/drawing/2014/main" id="{636256EC-172C-4C7B-A9A8-CDB62F066C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64178" y="3372675"/>
            <a:ext cx="1377244" cy="1326686"/>
          </a:xfrm>
          <a:prstGeom prst="rect">
            <a:avLst/>
          </a:prstGeom>
        </p:spPr>
      </p:pic>
    </p:spTree>
    <p:extLst>
      <p:ext uri="{BB962C8B-B14F-4D97-AF65-F5344CB8AC3E}">
        <p14:creationId xmlns:p14="http://schemas.microsoft.com/office/powerpoint/2010/main" val="237486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Autofit/>
          </a:bodyPr>
          <a:lstStyle/>
          <a:p>
            <a:r>
              <a:rPr lang="it-IT" sz="2800" dirty="0">
                <a:solidFill>
                  <a:schemeClr val="accent5">
                    <a:lumMod val="75000"/>
                  </a:schemeClr>
                </a:solidFill>
              </a:rPr>
              <a:t>.</a:t>
            </a:r>
          </a:p>
        </p:txBody>
      </p:sp>
      <p:sp>
        <p:nvSpPr>
          <p:cNvPr id="9" name="Segnaposto testo 8"/>
          <p:cNvSpPr>
            <a:spLocks noGrp="1"/>
          </p:cNvSpPr>
          <p:nvPr>
            <p:ph type="body" sz="half" idx="2"/>
          </p:nvPr>
        </p:nvSpPr>
        <p:spPr>
          <a:xfrm>
            <a:off x="839787" y="1724297"/>
            <a:ext cx="5887583" cy="4144691"/>
          </a:xfrm>
        </p:spPr>
        <p:txBody>
          <a:bodyPr/>
          <a:lstStyle/>
          <a:p>
            <a:endParaRPr lang="it-IT" dirty="0">
              <a:solidFill>
                <a:srgbClr val="00B0F0"/>
              </a:solidFill>
            </a:endParaRPr>
          </a:p>
          <a:p>
            <a:r>
              <a:rPr lang="it-IT" sz="4000" dirty="0">
                <a:solidFill>
                  <a:srgbClr val="00B0F0"/>
                </a:solidFill>
              </a:rPr>
              <a:t>THIS STORY IS SET IN GARDEN OF BOBOLI, IN FLORENCE. </a:t>
            </a:r>
            <a:r>
              <a:rPr lang="en-US" sz="4000" dirty="0">
                <a:solidFill>
                  <a:srgbClr val="00B0F0"/>
                </a:solidFill>
              </a:rPr>
              <a:t>NICCOLO’  TRIBOLO WAS ITS ITALIAN GARDENER</a:t>
            </a:r>
            <a:endParaRPr lang="it-IT" sz="4000" dirty="0">
              <a:solidFill>
                <a:srgbClr val="00B0F0"/>
              </a:solidFill>
            </a:endParaRPr>
          </a:p>
        </p:txBody>
      </p:sp>
      <p:pic>
        <p:nvPicPr>
          <p:cNvPr id="11" name="Segnaposto contenuto 10"/>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6461670" y="965971"/>
            <a:ext cx="5403850" cy="4402183"/>
          </a:xfrm>
        </p:spPr>
      </p:pic>
    </p:spTree>
    <p:extLst>
      <p:ext uri="{BB962C8B-B14F-4D97-AF65-F5344CB8AC3E}">
        <p14:creationId xmlns:p14="http://schemas.microsoft.com/office/powerpoint/2010/main" val="4258989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chemeClr val="accent5">
                    <a:lumMod val="60000"/>
                    <a:lumOff val="40000"/>
                  </a:schemeClr>
                </a:solidFill>
              </a:rPr>
              <a:t>      A BEAUTIFUL STORY...BIG EMOTIONS</a:t>
            </a:r>
          </a:p>
        </p:txBody>
      </p:sp>
      <p:pic>
        <p:nvPicPr>
          <p:cNvPr id="5" name="Segnaposto contenuto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10800000">
            <a:off x="838200" y="1690688"/>
            <a:ext cx="5181600" cy="4245708"/>
          </a:xfrm>
        </p:spPr>
      </p:pic>
      <p:pic>
        <p:nvPicPr>
          <p:cNvPr id="6" name="Segnaposto contenuto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10800000">
            <a:off x="6172200" y="1690687"/>
            <a:ext cx="5181600" cy="4245709"/>
          </a:xfrm>
        </p:spPr>
      </p:pic>
    </p:spTree>
    <p:extLst>
      <p:ext uri="{BB962C8B-B14F-4D97-AF65-F5344CB8AC3E}">
        <p14:creationId xmlns:p14="http://schemas.microsoft.com/office/powerpoint/2010/main" val="33586573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7673" y="600892"/>
            <a:ext cx="2049036" cy="1923164"/>
          </a:xfrm>
          <a:prstGeom prst="rect">
            <a:avLst/>
          </a:prstGeom>
          <a:noFill/>
          <a:ln>
            <a:noFill/>
          </a:ln>
        </p:spPr>
      </p:pic>
      <p:pic>
        <p:nvPicPr>
          <p:cNvPr id="8" name="Immagine 7" descr="Risultati immagini per simbolo etwinning da colorare">
            <a:hlinkClick r:id="rId3" tgtFrame="&quot;_blank&quo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3200401" y="810982"/>
            <a:ext cx="4532810" cy="1906092"/>
          </a:xfrm>
          <a:prstGeom prst="rect">
            <a:avLst/>
          </a:prstGeom>
          <a:noFill/>
          <a:ln>
            <a:noFill/>
          </a:ln>
        </p:spPr>
      </p:pic>
      <p:pic>
        <p:nvPicPr>
          <p:cNvPr id="9" name="Immagine 8" descr="Risultati immagini per DISEGNO GIULIO CONIGLIO">
            <a:hlinkClick r:id="rId5" tgtFrame="&quot;_blank&quo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613955" y="3008335"/>
            <a:ext cx="3652900" cy="3287962"/>
          </a:xfrm>
          <a:prstGeom prst="rect">
            <a:avLst/>
          </a:prstGeom>
          <a:noFill/>
          <a:ln>
            <a:noFill/>
          </a:ln>
        </p:spPr>
      </p:pic>
      <p:pic>
        <p:nvPicPr>
          <p:cNvPr id="10" name="Immagine 9" descr="C:\Users\Enrica\Desktop\dorothy.tif"/>
          <p:cNvPicPr/>
          <p:nvPr/>
        </p:nvPicPr>
        <p:blipFill>
          <a:blip r:embed="rId7" cstate="email">
            <a:extLst>
              <a:ext uri="{28A0092B-C50C-407E-A947-70E740481C1C}">
                <a14:useLocalDpi xmlns:a14="http://schemas.microsoft.com/office/drawing/2010/main"/>
              </a:ext>
            </a:extLst>
          </a:blip>
          <a:srcRect/>
          <a:stretch>
            <a:fillRect/>
          </a:stretch>
        </p:blipFill>
        <p:spPr bwMode="auto">
          <a:xfrm>
            <a:off x="4919997" y="4459232"/>
            <a:ext cx="2669523" cy="2155371"/>
          </a:xfrm>
          <a:prstGeom prst="rect">
            <a:avLst/>
          </a:prstGeom>
          <a:noFill/>
          <a:ln>
            <a:noFill/>
          </a:ln>
        </p:spPr>
      </p:pic>
      <p:sp>
        <p:nvSpPr>
          <p:cNvPr id="11" name="Fumetto 3 10"/>
          <p:cNvSpPr/>
          <p:nvPr/>
        </p:nvSpPr>
        <p:spPr>
          <a:xfrm rot="2264585">
            <a:off x="7267279" y="3638207"/>
            <a:ext cx="3009821" cy="2475800"/>
          </a:xfrm>
          <a:prstGeom prst="wedgeEllipseCallout">
            <a:avLst>
              <a:gd name="adj1" fmla="val -28715"/>
              <a:gd name="adj2" fmla="val 63913"/>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it-IT" sz="1000" dirty="0">
                <a:ln>
                  <a:noFill/>
                </a:ln>
                <a:solidFill>
                  <a:srgbClr val="FF0000"/>
                </a:solidFill>
                <a:effectLst>
                  <a:outerShdw blurRad="38100" dist="19050" dir="2700000" algn="tl">
                    <a:schemeClr val="dk1">
                      <a:alpha val="40000"/>
                    </a:schemeClr>
                  </a:outerShdw>
                </a:effectLst>
                <a:latin typeface="Castellar" panose="020A0402060406010301" pitchFamily="18" charset="0"/>
                <a:ea typeface="Calibri" panose="020F0502020204030204" pitchFamily="34" charset="0"/>
                <a:cs typeface="Arial" panose="020B0604020202020204" pitchFamily="34" charset="0"/>
              </a:rPr>
              <a:t>    HELLO FROM ENGLAND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1000" dirty="0">
                <a:ln>
                  <a:noFill/>
                </a:ln>
                <a:solidFill>
                  <a:srgbClr val="0070C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 RABBIT  GIULIO HAS A BEAUTIFUL SURPRISE FOR YOU:  HE HAS BROUGHT ME SOME BULBS  AND </a:t>
            </a:r>
            <a:r>
              <a:rPr lang="it-IT" sz="1000" dirty="0">
                <a:solidFill>
                  <a:srgbClr val="0070C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 I W</a:t>
            </a:r>
            <a:r>
              <a:rPr lang="it-IT" sz="1000" dirty="0">
                <a:ln>
                  <a:noFill/>
                </a:ln>
                <a:solidFill>
                  <a:srgbClr val="0070C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LL GIVE HIM  MANY SEEDS OF WONDERFUL COLORED FLOWERS.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1000"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11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asellaDiTesto 11"/>
          <p:cNvSpPr txBox="1"/>
          <p:nvPr/>
        </p:nvSpPr>
        <p:spPr>
          <a:xfrm>
            <a:off x="509451" y="2915940"/>
            <a:ext cx="7223759" cy="523220"/>
          </a:xfrm>
          <a:prstGeom prst="rect">
            <a:avLst/>
          </a:prstGeom>
          <a:noFill/>
        </p:spPr>
        <p:txBody>
          <a:bodyPr wrap="square" rtlCol="0">
            <a:spAutoFit/>
          </a:bodyPr>
          <a:lstStyle/>
          <a:p>
            <a:r>
              <a:rPr lang="it-IT" b="1" dirty="0">
                <a:solidFill>
                  <a:srgbClr val="FF0000"/>
                </a:solidFill>
              </a:rPr>
              <a:t>      HELLO </a:t>
            </a:r>
            <a:r>
              <a:rPr lang="it-IT" sz="2800" b="1" dirty="0">
                <a:solidFill>
                  <a:srgbClr val="FF0000"/>
                </a:solidFill>
              </a:rPr>
              <a:t>PUPILS</a:t>
            </a:r>
            <a:r>
              <a:rPr lang="it-IT" b="1" dirty="0">
                <a:solidFill>
                  <a:srgbClr val="FF0000"/>
                </a:solidFill>
              </a:rPr>
              <a:t> I’M  YOUR RABBIT FRIEND </a:t>
            </a:r>
            <a:r>
              <a:rPr lang="it-IT" sz="2800" b="1" dirty="0">
                <a:solidFill>
                  <a:srgbClr val="FF0000"/>
                </a:solidFill>
              </a:rPr>
              <a:t>GIULIO</a:t>
            </a:r>
            <a:endParaRPr lang="it-IT" sz="2800" dirty="0">
              <a:solidFill>
                <a:srgbClr val="FF0000"/>
              </a:solidFill>
            </a:endParaRPr>
          </a:p>
        </p:txBody>
      </p:sp>
    </p:spTree>
    <p:extLst>
      <p:ext uri="{BB962C8B-B14F-4D97-AF65-F5344CB8AC3E}">
        <p14:creationId xmlns:p14="http://schemas.microsoft.com/office/powerpoint/2010/main" val="1240131519"/>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pPr algn="ctr"/>
            <a:r>
              <a:rPr lang="it-IT" b="1" dirty="0">
                <a:solidFill>
                  <a:srgbClr val="00B050"/>
                </a:solidFill>
              </a:rPr>
              <a:t>GARDEN VOCABOLARY: LISTEN AND RECORD</a:t>
            </a:r>
          </a:p>
        </p:txBody>
      </p:sp>
      <p:pic>
        <p:nvPicPr>
          <p:cNvPr id="5" name="Segnaposto contenuto 4"/>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838200" y="1690688"/>
            <a:ext cx="10515601" cy="4154042"/>
          </a:xfrm>
        </p:spPr>
      </p:pic>
      <p:pic>
        <p:nvPicPr>
          <p:cNvPr id="10" name="giardino in francese">
            <a:hlinkClick r:id="" action="ppaction://media"/>
            <a:extLst>
              <a:ext uri="{FF2B5EF4-FFF2-40B4-BE49-F238E27FC236}">
                <a16:creationId xmlns:a16="http://schemas.microsoft.com/office/drawing/2014/main" id="{2CFE926F-DD30-4EF8-A9B3-288DA85EB0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50933" y="2788356"/>
            <a:ext cx="1196623" cy="1284153"/>
          </a:xfrm>
          <a:prstGeom prst="rect">
            <a:avLst/>
          </a:prstGeom>
        </p:spPr>
      </p:pic>
    </p:spTree>
    <p:extLst>
      <p:ext uri="{BB962C8B-B14F-4D97-AF65-F5344CB8AC3E}">
        <p14:creationId xmlns:p14="http://schemas.microsoft.com/office/powerpoint/2010/main" val="33263786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46514" y="1027906"/>
            <a:ext cx="8098972" cy="5621088"/>
          </a:xfrm>
        </p:spPr>
      </p:pic>
      <p:sp>
        <p:nvSpPr>
          <p:cNvPr id="6" name="Titolo 5"/>
          <p:cNvSpPr>
            <a:spLocks noGrp="1"/>
          </p:cNvSpPr>
          <p:nvPr>
            <p:ph type="title"/>
          </p:nvPr>
        </p:nvSpPr>
        <p:spPr/>
        <p:txBody>
          <a:bodyPr/>
          <a:lstStyle/>
          <a:p>
            <a:r>
              <a:rPr lang="it-IT" b="1" dirty="0">
                <a:solidFill>
                  <a:schemeClr val="accent6">
                    <a:lumMod val="50000"/>
                  </a:schemeClr>
                </a:solidFill>
              </a:rPr>
              <a:t>THE ENGLISH STUDENTS SEND A INVITATION</a:t>
            </a:r>
          </a:p>
        </p:txBody>
      </p:sp>
    </p:spTree>
    <p:extLst>
      <p:ext uri="{BB962C8B-B14F-4D97-AF65-F5344CB8AC3E}">
        <p14:creationId xmlns:p14="http://schemas.microsoft.com/office/powerpoint/2010/main" val="133347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3600" b="1" dirty="0">
                <a:solidFill>
                  <a:schemeClr val="accent6">
                    <a:lumMod val="50000"/>
                  </a:schemeClr>
                </a:solidFill>
              </a:rPr>
              <a:t>WE REALIZE OUR RED BOOK FOR HUMPHRY REMPTON’S DEATH BICENTENARY </a:t>
            </a:r>
            <a:endParaRPr lang="it-IT" sz="3600" b="1" dirty="0">
              <a:solidFill>
                <a:srgbClr val="C00000"/>
              </a:solidFill>
            </a:endParaRPr>
          </a:p>
        </p:txBody>
      </p:sp>
      <p:pic>
        <p:nvPicPr>
          <p:cNvPr id="5" name="Segnaposto contenuto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2333947"/>
            <a:ext cx="5181600" cy="3334693"/>
          </a:xfrm>
        </p:spPr>
      </p:pic>
      <p:pic>
        <p:nvPicPr>
          <p:cNvPr id="6" name="Segnaposto contenuto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35112"/>
            <a:ext cx="5181600" cy="3332364"/>
          </a:xfrm>
        </p:spPr>
      </p:pic>
    </p:spTree>
    <p:extLst>
      <p:ext uri="{BB962C8B-B14F-4D97-AF65-F5344CB8AC3E}">
        <p14:creationId xmlns:p14="http://schemas.microsoft.com/office/powerpoint/2010/main" val="66188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solidFill>
                  <a:srgbClr val="FF0000"/>
                </a:solidFill>
              </a:rPr>
              <a:t>IMPROVING THE LANDSCAPE WITH OUR ART…WE IMITATE REMPTON!</a:t>
            </a:r>
          </a:p>
        </p:txBody>
      </p:sp>
      <p:pic>
        <p:nvPicPr>
          <p:cNvPr id="5" name="Segnaposto contenuto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10800000">
            <a:off x="838200" y="2058194"/>
            <a:ext cx="5181600" cy="3886200"/>
          </a:xfrm>
        </p:spPr>
      </p:pic>
      <p:pic>
        <p:nvPicPr>
          <p:cNvPr id="6" name="Segnaposto contenuto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10800000">
            <a:off x="6172200" y="2058194"/>
            <a:ext cx="5181600" cy="3886200"/>
          </a:xfrm>
        </p:spPr>
      </p:pic>
    </p:spTree>
    <p:extLst>
      <p:ext uri="{BB962C8B-B14F-4D97-AF65-F5344CB8AC3E}">
        <p14:creationId xmlns:p14="http://schemas.microsoft.com/office/powerpoint/2010/main" val="2071413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325937"/>
            <a:ext cx="10515600" cy="1325563"/>
          </a:xfrm>
        </p:spPr>
        <p:txBody>
          <a:bodyPr>
            <a:normAutofit/>
          </a:bodyPr>
          <a:lstStyle/>
          <a:p>
            <a:pPr algn="ctr"/>
            <a:r>
              <a:rPr lang="it-IT" b="1" dirty="0">
                <a:solidFill>
                  <a:srgbClr val="00B0F0"/>
                </a:solidFill>
              </a:rPr>
              <a:t>WE WATCH «FERDINAND» AT THE CINEMA: A BULL IN LOVE WITH FLOWERS</a:t>
            </a:r>
          </a:p>
        </p:txBody>
      </p:sp>
      <p:pic>
        <p:nvPicPr>
          <p:cNvPr id="5" name="Segnaposto contenuto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10800000">
            <a:off x="838200" y="2058194"/>
            <a:ext cx="5181600" cy="3886200"/>
          </a:xfrm>
        </p:spPr>
      </p:pic>
      <p:pic>
        <p:nvPicPr>
          <p:cNvPr id="6" name="Segnaposto contenuto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59274"/>
            <a:ext cx="5181600" cy="3884039"/>
          </a:xfrm>
        </p:spPr>
      </p:pic>
    </p:spTree>
    <p:extLst>
      <p:ext uri="{BB962C8B-B14F-4D97-AF65-F5344CB8AC3E}">
        <p14:creationId xmlns:p14="http://schemas.microsoft.com/office/powerpoint/2010/main" val="42094927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200" b="1" dirty="0">
                <a:solidFill>
                  <a:srgbClr val="FF0000"/>
                </a:solidFill>
              </a:rPr>
              <a:t>AS FERDINAND GOES TO THE FLOWERS FEAST…AS FESTAS DO POVO CAMPO MAJOR IN PORTUGAL AND OUR FEAST SAINT TITO IN CASORATE SEMPIONE…</a:t>
            </a:r>
          </a:p>
        </p:txBody>
      </p:sp>
      <p:pic>
        <p:nvPicPr>
          <p:cNvPr id="7" name="Segnaposto contenuto 6"/>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2058576"/>
            <a:ext cx="5181600" cy="3886200"/>
          </a:xfrm>
        </p:spPr>
      </p:pic>
      <p:pic>
        <p:nvPicPr>
          <p:cNvPr id="16" name="Segnaposto contenuto 1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57811"/>
            <a:ext cx="5181600" cy="3886965"/>
          </a:xfrm>
        </p:spPr>
      </p:pic>
    </p:spTree>
    <p:extLst>
      <p:ext uri="{BB962C8B-B14F-4D97-AF65-F5344CB8AC3E}">
        <p14:creationId xmlns:p14="http://schemas.microsoft.com/office/powerpoint/2010/main" val="12352347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423851"/>
            <a:ext cx="11325497" cy="5434150"/>
          </a:xfrm>
          <a:prstGeom prst="rect">
            <a:avLst/>
          </a:prstGeom>
        </p:spPr>
      </p:pic>
      <p:sp>
        <p:nvSpPr>
          <p:cNvPr id="9" name="Titolo 8"/>
          <p:cNvSpPr>
            <a:spLocks noGrp="1"/>
          </p:cNvSpPr>
          <p:nvPr>
            <p:ph type="title"/>
          </p:nvPr>
        </p:nvSpPr>
        <p:spPr>
          <a:xfrm>
            <a:off x="457201" y="195308"/>
            <a:ext cx="11325496" cy="1325563"/>
          </a:xfrm>
        </p:spPr>
        <p:txBody>
          <a:bodyPr/>
          <a:lstStyle/>
          <a:p>
            <a:r>
              <a:rPr lang="it-IT" b="1" dirty="0">
                <a:solidFill>
                  <a:srgbClr val="FF0000"/>
                </a:solidFill>
              </a:rPr>
              <a:t>OUR INTERNATIONAL GARDEN TAKES US AWAY</a:t>
            </a:r>
          </a:p>
        </p:txBody>
      </p:sp>
    </p:spTree>
    <p:extLst>
      <p:ext uri="{BB962C8B-B14F-4D97-AF65-F5344CB8AC3E}">
        <p14:creationId xmlns:p14="http://schemas.microsoft.com/office/powerpoint/2010/main" val="218016563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00062"/>
            <a:ext cx="10515600" cy="1325563"/>
          </a:xfrm>
        </p:spPr>
        <p:txBody>
          <a:bodyPr/>
          <a:lstStyle/>
          <a:p>
            <a:pPr algn="ctr"/>
            <a:r>
              <a:rPr lang="it-IT" b="1" dirty="0">
                <a:solidFill>
                  <a:srgbClr val="FFC000"/>
                </a:solidFill>
              </a:rPr>
              <a:t>OUR DIARY HAS BEEN WITH US SINCE THE EARLY DAYS</a:t>
            </a:r>
          </a:p>
        </p:txBody>
      </p:sp>
      <p:pic>
        <p:nvPicPr>
          <p:cNvPr id="5" name="Segnaposto contenuto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110344" y="1825625"/>
            <a:ext cx="3568596" cy="4284617"/>
          </a:xfrm>
        </p:spPr>
      </p:pic>
      <p:pic>
        <p:nvPicPr>
          <p:cNvPr id="8" name="Segnaposto contenuto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21977" y="1825625"/>
            <a:ext cx="5331823" cy="4351338"/>
          </a:xfrm>
        </p:spPr>
      </p:pic>
    </p:spTree>
    <p:extLst>
      <p:ext uri="{BB962C8B-B14F-4D97-AF65-F5344CB8AC3E}">
        <p14:creationId xmlns:p14="http://schemas.microsoft.com/office/powerpoint/2010/main" val="37919707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b="1" dirty="0">
                <a:solidFill>
                  <a:srgbClr val="92D050"/>
                </a:solidFill>
              </a:rPr>
              <a:t>                       DISSEMINATION: </a:t>
            </a:r>
            <a:br>
              <a:rPr lang="it-IT" b="1" dirty="0">
                <a:solidFill>
                  <a:srgbClr val="92D050"/>
                </a:solidFill>
              </a:rPr>
            </a:br>
            <a:r>
              <a:rPr lang="it-IT" b="1" dirty="0">
                <a:solidFill>
                  <a:srgbClr val="92D050"/>
                </a:solidFill>
              </a:rPr>
              <a:t>             LET’S SHOW OUR WORKS!</a:t>
            </a:r>
          </a:p>
        </p:txBody>
      </p:sp>
      <p:pic>
        <p:nvPicPr>
          <p:cNvPr id="8" name="Segnaposto contenuto 7"/>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5400000">
            <a:off x="3152373" y="1819344"/>
            <a:ext cx="4498975" cy="4241664"/>
          </a:xfrm>
        </p:spPr>
      </p:pic>
      <p:sp>
        <p:nvSpPr>
          <p:cNvPr id="4" name="Segnaposto contenuto 3">
            <a:extLst>
              <a:ext uri="{FF2B5EF4-FFF2-40B4-BE49-F238E27FC236}">
                <a16:creationId xmlns:a16="http://schemas.microsoft.com/office/drawing/2014/main" id="{D08D5B08-5021-4F67-9669-6C9B3BB89B08}"/>
              </a:ext>
            </a:extLst>
          </p:cNvPr>
          <p:cNvSpPr>
            <a:spLocks noGrp="1"/>
          </p:cNvSpPr>
          <p:nvPr>
            <p:ph sz="quarter" idx="4"/>
          </p:nvPr>
        </p:nvSpPr>
        <p:spPr/>
        <p:txBody>
          <a:bodyPr/>
          <a:lstStyle/>
          <a:p>
            <a:endParaRPr lang="it-IT"/>
          </a:p>
        </p:txBody>
      </p:sp>
    </p:spTree>
    <p:extLst>
      <p:ext uri="{BB962C8B-B14F-4D97-AF65-F5344CB8AC3E}">
        <p14:creationId xmlns:p14="http://schemas.microsoft.com/office/powerpoint/2010/main" val="35968764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4294967295"/>
          </p:nvPr>
        </p:nvSpPr>
        <p:spPr>
          <a:xfrm>
            <a:off x="0" y="365125"/>
            <a:ext cx="10515600" cy="6127750"/>
          </a:xfrm>
        </p:spPr>
        <p:txBody>
          <a:bodyPr>
            <a:normAutofit fontScale="92500" lnSpcReduction="10000"/>
          </a:bodyPr>
          <a:lstStyle/>
          <a:p>
            <a:pPr marL="0" indent="0" algn="ctr">
              <a:buNone/>
            </a:pPr>
            <a:r>
              <a:rPr lang="it-IT" sz="9600" dirty="0">
                <a:solidFill>
                  <a:srgbClr val="00B050"/>
                </a:solidFill>
              </a:rPr>
              <a:t>IN </a:t>
            </a:r>
            <a:r>
              <a:rPr lang="it-IT" sz="9600" dirty="0">
                <a:solidFill>
                  <a:srgbClr val="0070C0"/>
                </a:solidFill>
              </a:rPr>
              <a:t>THE</a:t>
            </a:r>
            <a:r>
              <a:rPr lang="it-IT" sz="9600" dirty="0">
                <a:solidFill>
                  <a:srgbClr val="00B050"/>
                </a:solidFill>
              </a:rPr>
              <a:t> </a:t>
            </a:r>
            <a:r>
              <a:rPr lang="it-IT" sz="9600" dirty="0">
                <a:solidFill>
                  <a:srgbClr val="FFFF00"/>
                </a:solidFill>
              </a:rPr>
              <a:t>END</a:t>
            </a:r>
            <a:r>
              <a:rPr lang="it-IT" sz="9600" dirty="0">
                <a:solidFill>
                  <a:srgbClr val="00B050"/>
                </a:solidFill>
              </a:rPr>
              <a:t>…</a:t>
            </a:r>
          </a:p>
          <a:p>
            <a:pPr marL="0" indent="0" algn="ctr">
              <a:buNone/>
            </a:pPr>
            <a:r>
              <a:rPr lang="it-IT" sz="9600" dirty="0">
                <a:solidFill>
                  <a:srgbClr val="00B050"/>
                </a:solidFill>
              </a:rPr>
              <a:t>OUR </a:t>
            </a:r>
            <a:r>
              <a:rPr lang="it-IT" sz="9600" dirty="0">
                <a:solidFill>
                  <a:srgbClr val="FF6699"/>
                </a:solidFill>
              </a:rPr>
              <a:t>PUPILS</a:t>
            </a:r>
            <a:r>
              <a:rPr lang="it-IT" sz="9600" dirty="0">
                <a:solidFill>
                  <a:schemeClr val="accent1">
                    <a:lumMod val="75000"/>
                  </a:schemeClr>
                </a:solidFill>
              </a:rPr>
              <a:t>  </a:t>
            </a:r>
            <a:r>
              <a:rPr lang="it-IT" sz="9600" dirty="0">
                <a:solidFill>
                  <a:schemeClr val="accent2"/>
                </a:solidFill>
              </a:rPr>
              <a:t>ALWAYS</a:t>
            </a:r>
            <a:r>
              <a:rPr lang="it-IT" sz="9600" dirty="0">
                <a:solidFill>
                  <a:schemeClr val="accent1">
                    <a:lumMod val="75000"/>
                  </a:schemeClr>
                </a:solidFill>
              </a:rPr>
              <a:t>        </a:t>
            </a:r>
            <a:r>
              <a:rPr lang="it-IT" sz="9600" dirty="0">
                <a:solidFill>
                  <a:srgbClr val="B133B4"/>
                </a:solidFill>
              </a:rPr>
              <a:t>SAY </a:t>
            </a:r>
            <a:r>
              <a:rPr lang="it-IT" sz="9600" dirty="0">
                <a:solidFill>
                  <a:srgbClr val="FF0000"/>
                </a:solidFill>
              </a:rPr>
              <a:t>TO</a:t>
            </a:r>
            <a:r>
              <a:rPr lang="it-IT" sz="9600" dirty="0">
                <a:solidFill>
                  <a:srgbClr val="B133B4"/>
                </a:solidFill>
              </a:rPr>
              <a:t> </a:t>
            </a:r>
            <a:r>
              <a:rPr lang="it-IT" sz="9600" dirty="0">
                <a:solidFill>
                  <a:schemeClr val="accent4">
                    <a:lumMod val="60000"/>
                    <a:lumOff val="40000"/>
                  </a:schemeClr>
                </a:solidFill>
              </a:rPr>
              <a:t>US</a:t>
            </a:r>
            <a:r>
              <a:rPr lang="it-IT" sz="9600" dirty="0">
                <a:solidFill>
                  <a:schemeClr val="accent1">
                    <a:lumMod val="75000"/>
                  </a:schemeClr>
                </a:solidFill>
              </a:rPr>
              <a:t>…….</a:t>
            </a:r>
          </a:p>
          <a:p>
            <a:pPr marL="0" indent="0">
              <a:buNone/>
            </a:pPr>
            <a:r>
              <a:rPr lang="it-IT" sz="9600" dirty="0">
                <a:solidFill>
                  <a:srgbClr val="FF0000"/>
                </a:solidFill>
              </a:rPr>
              <a:t>…</a:t>
            </a:r>
            <a:r>
              <a:rPr lang="it-IT" sz="9600" dirty="0">
                <a:solidFill>
                  <a:schemeClr val="accent4"/>
                </a:solidFill>
              </a:rPr>
              <a:t>WILL </a:t>
            </a:r>
            <a:r>
              <a:rPr lang="it-IT" sz="9600" dirty="0">
                <a:solidFill>
                  <a:srgbClr val="0070C0"/>
                </a:solidFill>
              </a:rPr>
              <a:t>WE</a:t>
            </a:r>
            <a:r>
              <a:rPr lang="it-IT" sz="9600" dirty="0">
                <a:solidFill>
                  <a:schemeClr val="accent4"/>
                </a:solidFill>
              </a:rPr>
              <a:t> GO  </a:t>
            </a:r>
            <a:r>
              <a:rPr lang="it-IT" sz="9600" dirty="0">
                <a:solidFill>
                  <a:srgbClr val="0070C0"/>
                </a:solidFill>
              </a:rPr>
              <a:t>TO</a:t>
            </a:r>
            <a:r>
              <a:rPr lang="it-IT" sz="9600" dirty="0">
                <a:solidFill>
                  <a:srgbClr val="FF0000"/>
                </a:solidFill>
              </a:rPr>
              <a:t>       </a:t>
            </a:r>
            <a:r>
              <a:rPr lang="it-IT" sz="9600" dirty="0">
                <a:solidFill>
                  <a:srgbClr val="FF6699"/>
                </a:solidFill>
              </a:rPr>
              <a:t>LONDON</a:t>
            </a:r>
            <a:r>
              <a:rPr lang="it-IT" sz="9600" dirty="0">
                <a:solidFill>
                  <a:srgbClr val="FF0000"/>
                </a:solidFill>
              </a:rPr>
              <a:t>?????</a:t>
            </a:r>
          </a:p>
        </p:txBody>
      </p:sp>
    </p:spTree>
    <p:extLst>
      <p:ext uri="{BB962C8B-B14F-4D97-AF65-F5344CB8AC3E}">
        <p14:creationId xmlns:p14="http://schemas.microsoft.com/office/powerpoint/2010/main" val="16254599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p:txBody>
          <a:bodyPr>
            <a:normAutofit fontScale="90000"/>
          </a:bodyPr>
          <a:lstStyle/>
          <a:p>
            <a:r>
              <a:rPr lang="it-IT" b="1" dirty="0">
                <a:solidFill>
                  <a:srgbClr val="FF0000"/>
                </a:solidFill>
              </a:rPr>
              <a:t>DISCOVERING EUROPE</a:t>
            </a:r>
            <a:r>
              <a:rPr lang="it-IT" dirty="0"/>
              <a:t>: </a:t>
            </a:r>
            <a:r>
              <a:rPr lang="it-IT" sz="4800" b="1" dirty="0">
                <a:solidFill>
                  <a:srgbClr val="002060"/>
                </a:solidFill>
              </a:rPr>
              <a:t>WHERE IS GIULIO ? WHERE ARE WE?</a:t>
            </a:r>
          </a:p>
        </p:txBody>
      </p:sp>
      <p:pic>
        <p:nvPicPr>
          <p:cNvPr id="17" name="Segnaposto contenuto 16"/>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2058194"/>
            <a:ext cx="5181600" cy="3886200"/>
          </a:xfrm>
        </p:spPr>
      </p:pic>
      <p:pic>
        <p:nvPicPr>
          <p:cNvPr id="18" name="Segnaposto contenuto 1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16200000">
            <a:off x="6940579" y="2015699"/>
            <a:ext cx="4352925" cy="3972775"/>
          </a:xfrm>
        </p:spPr>
      </p:pic>
    </p:spTree>
    <p:extLst>
      <p:ext uri="{BB962C8B-B14F-4D97-AF65-F5344CB8AC3E}">
        <p14:creationId xmlns:p14="http://schemas.microsoft.com/office/powerpoint/2010/main" val="2445177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293560" y="-18245797"/>
            <a:ext cx="28803600" cy="38404800"/>
          </a:xfrm>
          <a:prstGeom prst="rect">
            <a:avLst/>
          </a:prstGeom>
        </p:spPr>
      </p:pic>
      <p:sp>
        <p:nvSpPr>
          <p:cNvPr id="3" name="CasellaDiTesto 2"/>
          <p:cNvSpPr txBox="1"/>
          <p:nvPr/>
        </p:nvSpPr>
        <p:spPr>
          <a:xfrm>
            <a:off x="8382069" y="-956603"/>
            <a:ext cx="6654019" cy="1913206"/>
          </a:xfrm>
          <a:prstGeom prst="rect">
            <a:avLst/>
          </a:prstGeom>
          <a:solidFill>
            <a:schemeClr val="bg1">
              <a:alpha val="0"/>
            </a:schemeClr>
          </a:solidFill>
        </p:spPr>
        <p:txBody>
          <a:bodyPr wrap="square" rtlCol="0">
            <a:spAutoFit/>
          </a:bodyPr>
          <a:lstStyle/>
          <a:p>
            <a:endParaRPr lang="it-IT" dirty="0"/>
          </a:p>
        </p:txBody>
      </p:sp>
      <p:sp>
        <p:nvSpPr>
          <p:cNvPr id="5" name="Rettangolo 4"/>
          <p:cNvSpPr/>
          <p:nvPr/>
        </p:nvSpPr>
        <p:spPr>
          <a:xfrm>
            <a:off x="3816096" y="4585119"/>
            <a:ext cx="7205472" cy="2123658"/>
          </a:xfrm>
          <a:prstGeom prst="rect">
            <a:avLst/>
          </a:prstGeom>
          <a:noFill/>
        </p:spPr>
        <p:txBody>
          <a:bodyPr wrap="square" lIns="91440" tIns="45720" rIns="91440" bIns="45720">
            <a:spAutoFit/>
          </a:bodyPr>
          <a:lstStyle/>
          <a:p>
            <a:pPr algn="ctr"/>
            <a:r>
              <a:rPr lang="it-IT" sz="4400" b="1" cap="none" spc="0" dirty="0">
                <a:ln w="12700" cmpd="sng">
                  <a:solidFill>
                    <a:schemeClr val="accent4"/>
                  </a:solidFill>
                  <a:prstDash val="solid"/>
                </a:ln>
                <a:solidFill>
                  <a:srgbClr val="FF9933"/>
                </a:solidFill>
                <a:effectLst/>
                <a:latin typeface="Arial Black" panose="020B0A04020102020204" pitchFamily="34" charset="0"/>
              </a:rPr>
              <a:t>GREETINGS FROM ITALY….with </a:t>
            </a:r>
            <a:r>
              <a:rPr lang="it-IT" sz="4400" b="1" cap="none" spc="0" dirty="0" err="1">
                <a:ln w="12700" cmpd="sng">
                  <a:solidFill>
                    <a:schemeClr val="accent4"/>
                  </a:solidFill>
                  <a:prstDash val="solid"/>
                </a:ln>
                <a:solidFill>
                  <a:srgbClr val="FF9933"/>
                </a:solidFill>
                <a:effectLst/>
                <a:latin typeface="Arial Black" panose="020B0A04020102020204" pitchFamily="34" charset="0"/>
              </a:rPr>
              <a:t>our</a:t>
            </a:r>
            <a:r>
              <a:rPr lang="it-IT" sz="4400" b="1" cap="none" spc="0" dirty="0">
                <a:ln w="12700" cmpd="sng">
                  <a:solidFill>
                    <a:schemeClr val="accent4"/>
                  </a:solidFill>
                  <a:prstDash val="solid"/>
                </a:ln>
                <a:solidFill>
                  <a:srgbClr val="FF9933"/>
                </a:solidFill>
                <a:effectLst/>
                <a:latin typeface="Arial Black" panose="020B0A04020102020204" pitchFamily="34" charset="0"/>
              </a:rPr>
              <a:t> international garden</a:t>
            </a:r>
          </a:p>
        </p:txBody>
      </p:sp>
    </p:spTree>
    <p:extLst>
      <p:ext uri="{BB962C8B-B14F-4D97-AF65-F5344CB8AC3E}">
        <p14:creationId xmlns:p14="http://schemas.microsoft.com/office/powerpoint/2010/main" val="2186983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b="1" dirty="0">
                <a:solidFill>
                  <a:srgbClr val="FF0000"/>
                </a:solidFill>
              </a:rPr>
              <a:t>WONDERFUL LITTLE PACKAGES</a:t>
            </a:r>
          </a:p>
        </p:txBody>
      </p:sp>
      <p:pic>
        <p:nvPicPr>
          <p:cNvPr id="10" name="Segnaposto contenuto 9"/>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1690688"/>
            <a:ext cx="5181600" cy="3886200"/>
          </a:xfrm>
        </p:spPr>
      </p:pic>
      <p:pic>
        <p:nvPicPr>
          <p:cNvPr id="11" name="Segnaposto contenuto 10"/>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96000" y="1690688"/>
            <a:ext cx="5181600" cy="3886200"/>
          </a:xfrm>
        </p:spPr>
      </p:pic>
    </p:spTree>
    <p:extLst>
      <p:ext uri="{BB962C8B-B14F-4D97-AF65-F5344CB8AC3E}">
        <p14:creationId xmlns:p14="http://schemas.microsoft.com/office/powerpoint/2010/main" val="348252254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it-IT" sz="3600" b="1" dirty="0">
                <a:solidFill>
                  <a:srgbClr val="FF0000"/>
                </a:solidFill>
              </a:rPr>
              <a:t>THE ENVELOPES ARE READY: THEY WILL START A GREAT JOURNEY, LIKE «TINY SEED»….CARRIED BY THE WIND</a:t>
            </a:r>
          </a:p>
        </p:txBody>
      </p:sp>
      <p:pic>
        <p:nvPicPr>
          <p:cNvPr id="11" name="Segnaposto contenuto 10"/>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2058194"/>
            <a:ext cx="5181600" cy="3886200"/>
          </a:xfrm>
        </p:spPr>
      </p:pic>
      <p:pic>
        <p:nvPicPr>
          <p:cNvPr id="12" name="Segnaposto contenuto 11"/>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5400000">
            <a:off x="6934046" y="2022232"/>
            <a:ext cx="4352925" cy="3959712"/>
          </a:xfrm>
        </p:spPr>
      </p:pic>
    </p:spTree>
    <p:extLst>
      <p:ext uri="{BB962C8B-B14F-4D97-AF65-F5344CB8AC3E}">
        <p14:creationId xmlns:p14="http://schemas.microsoft.com/office/powerpoint/2010/main" val="3673591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b="1" dirty="0">
                <a:solidFill>
                  <a:srgbClr val="0070C0"/>
                </a:solidFill>
              </a:rPr>
              <a:t>….OUR EUROPEAN FRIENDS ARE READY…</a:t>
            </a:r>
          </a:p>
        </p:txBody>
      </p:sp>
      <p:pic>
        <p:nvPicPr>
          <p:cNvPr id="7" name="Segnaposto contenuto 6"/>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2952008" y="1593056"/>
            <a:ext cx="5181600" cy="4351338"/>
          </a:xfrm>
        </p:spPr>
      </p:pic>
      <p:sp>
        <p:nvSpPr>
          <p:cNvPr id="3" name="Segnaposto contenuto 2">
            <a:extLst>
              <a:ext uri="{FF2B5EF4-FFF2-40B4-BE49-F238E27FC236}">
                <a16:creationId xmlns:a16="http://schemas.microsoft.com/office/drawing/2014/main" id="{21EB6BA6-3894-4219-9057-7F93DB0F8B5B}"/>
              </a:ext>
            </a:extLst>
          </p:cNvPr>
          <p:cNvSpPr>
            <a:spLocks noGrp="1"/>
          </p:cNvSpPr>
          <p:nvPr>
            <p:ph sz="half" idx="2"/>
          </p:nvPr>
        </p:nvSpPr>
        <p:spPr/>
        <p:txBody>
          <a:bodyPr/>
          <a:lstStyle/>
          <a:p>
            <a:endParaRPr lang="it-IT" dirty="0"/>
          </a:p>
        </p:txBody>
      </p:sp>
    </p:spTree>
    <p:extLst>
      <p:ext uri="{BB962C8B-B14F-4D97-AF65-F5344CB8AC3E}">
        <p14:creationId xmlns:p14="http://schemas.microsoft.com/office/powerpoint/2010/main" val="24622202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394062" y="417376"/>
            <a:ext cx="10515600" cy="1325563"/>
          </a:xfrm>
        </p:spPr>
        <p:txBody>
          <a:bodyPr/>
          <a:lstStyle/>
          <a:p>
            <a:r>
              <a:rPr lang="it-IT" b="1" dirty="0">
                <a:solidFill>
                  <a:srgbClr val="FFC000"/>
                </a:solidFill>
              </a:rPr>
              <a:t>THE LOGOS</a:t>
            </a:r>
            <a:endParaRPr lang="it-IT" b="1" dirty="0">
              <a:solidFill>
                <a:schemeClr val="accent6">
                  <a:lumMod val="75000"/>
                </a:schemeClr>
              </a:solidFill>
            </a:endParaRPr>
          </a:p>
        </p:txBody>
      </p:sp>
      <p:pic>
        <p:nvPicPr>
          <p:cNvPr id="8" name="Segnaposto contenuto 7"/>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2058194"/>
            <a:ext cx="5181600" cy="3886200"/>
          </a:xfrm>
        </p:spPr>
      </p:pic>
      <p:pic>
        <p:nvPicPr>
          <p:cNvPr id="3" name="Segnaposto contenuto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283234" y="266034"/>
            <a:ext cx="5381897" cy="6448275"/>
          </a:xfrm>
        </p:spPr>
      </p:pic>
    </p:spTree>
    <p:extLst>
      <p:ext uri="{BB962C8B-B14F-4D97-AF65-F5344CB8AC3E}">
        <p14:creationId xmlns:p14="http://schemas.microsoft.com/office/powerpoint/2010/main" val="1914425642"/>
      </p:ext>
    </p:extLst>
  </p:cSld>
  <p:clrMapOvr>
    <a:masterClrMapping/>
  </p:clrMapOvr>
  <p:transition spd="slow">
    <p:comb/>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1191</TotalTime>
  <Words>1305</Words>
  <Application>Microsoft Office PowerPoint</Application>
  <PresentationFormat>Widescreen</PresentationFormat>
  <Paragraphs>103</Paragraphs>
  <Slides>50</Slides>
  <Notes>0</Notes>
  <HiddenSlides>0</HiddenSlides>
  <MMClips>12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50</vt:i4>
      </vt:variant>
    </vt:vector>
  </HeadingPairs>
  <TitlesOfParts>
    <vt:vector size="56" baseType="lpstr">
      <vt:lpstr>Arial</vt:lpstr>
      <vt:lpstr>Arial Black</vt:lpstr>
      <vt:lpstr>Calibri</vt:lpstr>
      <vt:lpstr>Calibri Light</vt:lpstr>
      <vt:lpstr>Castellar</vt:lpstr>
      <vt:lpstr>Tema di Office</vt:lpstr>
      <vt:lpstr>THE INTERNATIONAL    GARDEN  - the travelling seed -</vt:lpstr>
      <vt:lpstr>About us  During the school year different schools from different European countries may decide to take part in the project. Every participant sends each other some seeds of a plant/flower which represent/ are traditional/ can be found in their country. Every seed need a ‘’Plant passport’’, written in English and in the original country language. All partners plants the seeds and searches for information about the countries the seed came from.  The project finishes when the seeds turn in plant: the children can write ''The journal of a travelling seed'', with all the facts they have learnt during this project, and draw a  picture of their International Garden .  Outcomes Each school do researches on the countries the seeds come from (where the countries are on the map, capital city, population, climate, traditions, currencies- adapted to the pupils’ age and abilities). In addition, the school creates a display with the map of Europe and the journey of the seeds. Teachers search on the languages of the participant schools (similarities, differences, etc), to translate the passport as accurately as possible, and to learn a few words in that language (hello, good-bye, colours, etc). The pupils will know more about the world around us. They will be introduced to the different languages and they will learn a few words in some languages, they do not normally learn at school. Finally, children will know more about other’s culture and traditions. </vt:lpstr>
      <vt:lpstr>             </vt:lpstr>
      <vt:lpstr>Presentazione standard di PowerPoint</vt:lpstr>
      <vt:lpstr>DISCOVERING EUROPE: WHERE IS GIULIO ? WHERE ARE WE?</vt:lpstr>
      <vt:lpstr>WONDERFUL LITTLE PACKAGES</vt:lpstr>
      <vt:lpstr>THE ENVELOPES ARE READY: THEY WILL START A GREAT JOURNEY, LIKE «TINY SEED»….CARRIED BY THE WIND</vt:lpstr>
      <vt:lpstr>….OUR EUROPEAN FRIENDS ARE READY…</vt:lpstr>
      <vt:lpstr>THE LOGOS</vt:lpstr>
      <vt:lpstr>                     THE FIRST LETTER!</vt:lpstr>
      <vt:lpstr>LET’S OBSERVE THE LETTERS: THEY HAVE DIFFERENT WRITINGS, STAMPS AND DRAWINGS! AND NOW LET’S ENTITLE THE AMBASSADORS WHO WILL TAKE CURE OF THE SEEDS</vt:lpstr>
      <vt:lpstr>                BONJOUR IN ALL LANGUAGES</vt:lpstr>
      <vt:lpstr>OUR SEEDBED</vt:lpstr>
      <vt:lpstr>LET’S INVOLVE OUR PARENTS: they translate some letters……</vt:lpstr>
      <vt:lpstr>OUR DISPLAY IS EVOLVING…</vt:lpstr>
      <vt:lpstr>  LET’S MAKE EUROPE WITH OUR BODY</vt:lpstr>
      <vt:lpstr>Presentazione standard di PowerPoint</vt:lpstr>
      <vt:lpstr>EVERY COUNTRY LOOKS LIKE…. …FROM FANTASY TO GEOMETRY</vt:lpstr>
      <vt:lpstr>A BIG FLOWERBED:THANKS MUNICIPAL  ADMINISTRATION</vt:lpstr>
      <vt:lpstr>                                MEANTIME…</vt:lpstr>
      <vt:lpstr>SPANISH STUDENTS MAKE ESPERIMENTS AND WE OBSERVE THEM</vt:lpstr>
      <vt:lpstr>IT’S EASTER: LET’S DRAW A BIG EGG WITH EVERY DIFFERENT GOOD  WISH, FLAGS AND SEEDS FROM ALL THE PARTICIPANT COUNTRIES</vt:lpstr>
      <vt:lpstr>      WE GOT EXCITED listening THIS VIDEO called «Flowers» …… AND TOGHETER WE TALKED ABOUT IT</vt:lpstr>
      <vt:lpstr>OBSERVING THE PICTURES OF OUR EUROPEAN FRIENDS, WE DRAW THE POSITIONS OF THE BODY:                              ARMS UP!</vt:lpstr>
      <vt:lpstr>…ONE ARM UP AND ONE DOWN</vt:lpstr>
      <vt:lpstr>                   …DOWN ON KNEES</vt:lpstr>
      <vt:lpstr>EVERY AMBASSADOR TRANSPLANTS HIS BUD: IT GROWS WITH SATISFACTION!</vt:lpstr>
      <vt:lpstr>LEARNING BY READING BOOKS, WE COMPLETE OPERATIONAL SHEETS</vt:lpstr>
      <vt:lpstr>CODING… NATURE</vt:lpstr>
      <vt:lpstr>PORTUGUESE FRIENDS HAVE SENT A WONDERFUL VIDEO: HOW EXCITING!</vt:lpstr>
      <vt:lpstr>        FRENCH CHILDREN SHOW FRANCE</vt:lpstr>
      <vt:lpstr>….THINKING ABOUT US: WHAT DO I KNOW?WHERE DO I LIVE? Introduce ourselves to European friends</vt:lpstr>
      <vt:lpstr>SOMEONE HAS VISITED MILAN BUT NOONE HAVE SEEN LEONARDO DA VINCI’S MASTERPIECE</vt:lpstr>
      <vt:lpstr>SOMEONE HAS GONE TO THE MOUNTAINS AND SOMEONE TO THE LAKE</vt:lpstr>
      <vt:lpstr>MEANTIME……FLOWERS PARTY: WE SING, WE GET DIRTY… WE HAVE FUN!…IN ART YOU ARE NEVER WRONG!</vt:lpstr>
      <vt:lpstr>SOME QUESTIONS FROM FRANCE…. WE START OUR RESEARCH about italian gardens…..</vt:lpstr>
      <vt:lpstr>….ITALIAN GARDENS BETWEEN GEOMETRY, STATUES AND FOUNTAINS</vt:lpstr>
      <vt:lpstr>.</vt:lpstr>
      <vt:lpstr>      A BEAUTIFUL STORY...BIG EMOTIONS</vt:lpstr>
      <vt:lpstr>GARDEN VOCABOLARY: LISTEN AND RECORD</vt:lpstr>
      <vt:lpstr>THE ENGLISH STUDENTS SEND A INVITATION</vt:lpstr>
      <vt:lpstr>WE REALIZE OUR RED BOOK FOR HUMPHRY REMPTON’S DEATH BICENTENARY </vt:lpstr>
      <vt:lpstr>IMPROVING THE LANDSCAPE WITH OUR ART…WE IMITATE REMPTON!</vt:lpstr>
      <vt:lpstr>WE WATCH «FERDINAND» AT THE CINEMA: A BULL IN LOVE WITH FLOWERS</vt:lpstr>
      <vt:lpstr>AS FERDINAND GOES TO THE FLOWERS FEAST…AS FESTAS DO POVO CAMPO MAJOR IN PORTUGAL AND OUR FEAST SAINT TITO IN CASORATE SEMPIONE…</vt:lpstr>
      <vt:lpstr>OUR INTERNATIONAL GARDEN TAKES US AWAY</vt:lpstr>
      <vt:lpstr>OUR DIARY HAS BEEN WITH US SINCE THE EARLY DAYS</vt:lpstr>
      <vt:lpstr>                       DISSEMINATION:               LET’S SHOW OUR WORKS!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Simone Boromini</dc:creator>
  <cp:lastModifiedBy>Simone Boromini</cp:lastModifiedBy>
  <cp:revision>140</cp:revision>
  <dcterms:created xsi:type="dcterms:W3CDTF">2018-05-22T15:57:51Z</dcterms:created>
  <dcterms:modified xsi:type="dcterms:W3CDTF">2020-01-12T18:14:35Z</dcterms:modified>
</cp:coreProperties>
</file>